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'1.0' encoding='UTF-8' standalone='yes'?>
<Relationships xmlns="http://schemas.openxmlformats.org/package/2006/relationships"><Relationship Id="R07dfa8fceba64203" Type="http://schemas.openxmlformats.org/officeDocument/2006/relationships/extended-properties" Target="docProps/app.xml"/><Relationship Id="R2288518490a74c78" Type="http://schemas.openxmlformats.org/officeDocument/2006/relationships/officeDocument" Target="ppt/presentation.xml"/><Relationship Id="R7bc501da76d14838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e0778e8f1c094a82"/>
  </p:sldMasterIdLst>
  <p:notesMasterIdLst>
    <p:notesMasterId xmlns:r="http://schemas.openxmlformats.org/officeDocument/2006/relationships" r:id="Rd8657901d9c8487d"/>
  </p:notesMasterIdLst>
  <p:sldIdLst>
    <p:sldId xmlns:r="http://schemas.openxmlformats.org/officeDocument/2006/relationships" id="256" r:id="R5ec172ecab3a45f8"/>
    <p:sldId xmlns:r="http://schemas.openxmlformats.org/officeDocument/2006/relationships" id="257" r:id="R0161ae0a40354d59"/>
    <p:sldId xmlns:r="http://schemas.openxmlformats.org/officeDocument/2006/relationships" id="258" r:id="Re4299d366b09493b"/>
    <p:sldId xmlns:r="http://schemas.openxmlformats.org/officeDocument/2006/relationships" id="259" r:id="R81e21e94963141ba"/>
    <p:sldId xmlns:r="http://schemas.openxmlformats.org/officeDocument/2006/relationships" id="260" r:id="R266090b84ae94675"/>
    <p:sldId xmlns:r="http://schemas.openxmlformats.org/officeDocument/2006/relationships" id="261" r:id="Rc172612418124cc3"/>
    <p:sldId xmlns:r="http://schemas.openxmlformats.org/officeDocument/2006/relationships" id="262" r:id="Rdb0e5023733947f6"/>
    <p:sldId xmlns:r="http://schemas.openxmlformats.org/officeDocument/2006/relationships" id="263" r:id="Rea666c40d0514442"/>
    <p:sldId xmlns:r="http://schemas.openxmlformats.org/officeDocument/2006/relationships" id="264" r:id="R71b30a0710954188"/>
    <p:sldId xmlns:r="http://schemas.openxmlformats.org/officeDocument/2006/relationships" id="265" r:id="R6d248cd8773d4917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<?xml version='1.0' encoding='UTF-8' standalone='yes'?>
<Relationships xmlns="http://schemas.openxmlformats.org/package/2006/relationships"><Relationship Id="R0161ae0a40354d59" Type="http://schemas.openxmlformats.org/officeDocument/2006/relationships/slide" Target="slides/slide2.xml"/><Relationship Id="R266090b84ae94675" Type="http://schemas.openxmlformats.org/officeDocument/2006/relationships/slide" Target="slides/slide5.xml"/><Relationship Id="R5ec172ecab3a45f8" Type="http://schemas.openxmlformats.org/officeDocument/2006/relationships/slide" Target="slides/slide1.xml"/><Relationship Id="R6d248cd8773d4917" Type="http://schemas.openxmlformats.org/officeDocument/2006/relationships/slide" Target="slides/slide10.xml"/><Relationship Id="R71b30a0710954188" Type="http://schemas.openxmlformats.org/officeDocument/2006/relationships/slide" Target="slides/slide9.xml"/><Relationship Id="R80e5782feb0b4b6b" Type="http://schemas.openxmlformats.org/officeDocument/2006/relationships/tableStyles" Target="tableStyles.xml"/><Relationship Id="R81e21e94963141ba" Type="http://schemas.openxmlformats.org/officeDocument/2006/relationships/slide" Target="slides/slide4.xml"/><Relationship Id="Rac8c0a60985b4e4d" Type="http://schemas.openxmlformats.org/officeDocument/2006/relationships/presProps" Target="presProps.xml"/><Relationship Id="Rc172612418124cc3" Type="http://schemas.openxmlformats.org/officeDocument/2006/relationships/slide" Target="slides/slide6.xml"/><Relationship Id="Rd8657901d9c8487d" Type="http://schemas.openxmlformats.org/officeDocument/2006/relationships/notesMaster" Target="notesMasters/notesMaster1.xml"/><Relationship Id="Rdb0e5023733947f6" Type="http://schemas.openxmlformats.org/officeDocument/2006/relationships/slide" Target="slides/slide7.xml"/><Relationship Id="Rdb91aa9763f84a39" Type="http://schemas.openxmlformats.org/officeDocument/2006/relationships/theme" Target="theme/theme1.xml"/><Relationship Id="Re0778e8f1c094a82" Type="http://schemas.openxmlformats.org/officeDocument/2006/relationships/slideMaster" Target="slideMasters/slideMaster1.xml"/><Relationship Id="Re4299d366b09493b" Type="http://schemas.openxmlformats.org/officeDocument/2006/relationships/slide" Target="slides/slide3.xml"/><Relationship Id="Rea666c40d0514442" Type="http://schemas.openxmlformats.org/officeDocument/2006/relationships/slide" Target="slides/slide8.xml"/></Relationships>
</file>

<file path=ppt/notesMasters/_rels/notesMaster1.xml.rels><?xml version='1.0' encoding='UTF-8' standalone='yes'?>
<Relationships xmlns="http://schemas.openxmlformats.org/package/2006/relationships"><Relationship Id="R2c479e3261cf44b3" Type="http://schemas.openxmlformats.org/officeDocument/2006/relationships/theme" Target="theme/theme3.xml"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<?xml version='1.0' encoding='UTF-8' standalone='yes'?>
<Relationships xmlns="http://schemas.openxmlformats.org/package/2006/relationships"><Relationship Id="R00e6452b303d47db" Type="http://schemas.openxmlformats.org/officeDocument/2006/relationships/slide" Target="../slides/slide1.xml"/><Relationship Id="Rcb7aee6030ee4186" Type="http://schemas.openxmlformats.org/officeDocument/2006/relationships/notesMaster" Target="../notesMasters/notesMaster1.xml"/></Relationships>
</file>

<file path=ppt/notesSlides/_rels/notesSlide10.xml.rels><?xml version='1.0' encoding='UTF-8' standalone='yes'?>
<Relationships xmlns="http://schemas.openxmlformats.org/package/2006/relationships"><Relationship Id="R3553b126c6db43e6" Type="http://schemas.openxmlformats.org/officeDocument/2006/relationships/notesMaster" Target="../notesMasters/notesMaster1.xml"/><Relationship Id="R6382bab0683549d8" Type="http://schemas.openxmlformats.org/officeDocument/2006/relationships/slide" Target="../slides/slide10.xml"/></Relationships>
</file>

<file path=ppt/notesSlides/_rels/notesSlide2.xml.rels><?xml version='1.0' encoding='UTF-8' standalone='yes'?>
<Relationships xmlns="http://schemas.openxmlformats.org/package/2006/relationships"><Relationship Id="R3f4faba74a6346a6" Type="http://schemas.openxmlformats.org/officeDocument/2006/relationships/slide" Target="../slides/slide2.xml"/><Relationship Id="R52220b749bce40ca" Type="http://schemas.openxmlformats.org/officeDocument/2006/relationships/notesMaster" Target="../notesMasters/notesMaster1.xml"/></Relationships>
</file>

<file path=ppt/notesSlides/_rels/notesSlide3.xml.rels><?xml version='1.0' encoding='UTF-8' standalone='yes'?>
<Relationships xmlns="http://schemas.openxmlformats.org/package/2006/relationships"><Relationship Id="R944deb5457a445d6" Type="http://schemas.openxmlformats.org/officeDocument/2006/relationships/slide" Target="../slides/slide3.xml"/><Relationship Id="Re6d05e2a096d48c6" Type="http://schemas.openxmlformats.org/officeDocument/2006/relationships/notesMaster" Target="../notesMasters/notesMaster1.xml"/></Relationships>
</file>

<file path=ppt/notesSlides/_rels/notesSlide4.xml.rels><?xml version='1.0' encoding='UTF-8' standalone='yes'?>
<Relationships xmlns="http://schemas.openxmlformats.org/package/2006/relationships"><Relationship Id="R4ce3e3295bf04b79" Type="http://schemas.openxmlformats.org/officeDocument/2006/relationships/notesMaster" Target="../notesMasters/notesMaster1.xml"/><Relationship Id="Re1853a3d0c33481f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25aada3b2d3a40d4" Type="http://schemas.openxmlformats.org/officeDocument/2006/relationships/notesMaster" Target="../notesMasters/notesMaster1.xml"/><Relationship Id="Re1b81e4997f2493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971cb6b1939746c2" Type="http://schemas.openxmlformats.org/officeDocument/2006/relationships/slide" Target="../slides/slide6.xml"/><Relationship Id="Ra9b1df4761c24f43" Type="http://schemas.openxmlformats.org/officeDocument/2006/relationships/notesMaster" Target="../notesMasters/notesMaster1.xml"/></Relationships>
</file>

<file path=ppt/notesSlides/_rels/notesSlide7.xml.rels><?xml version='1.0' encoding='UTF-8' standalone='yes'?>
<Relationships xmlns="http://schemas.openxmlformats.org/package/2006/relationships"><Relationship Id="R3c75840194214413" Type="http://schemas.openxmlformats.org/officeDocument/2006/relationships/slide" Target="../slides/slide7.xml"/><Relationship Id="R74541250a44441f2" Type="http://schemas.openxmlformats.org/officeDocument/2006/relationships/notesMaster" Target="../notesMasters/notesMaster1.xml"/></Relationships>
</file>

<file path=ppt/notesSlides/_rels/notesSlide8.xml.rels><?xml version='1.0' encoding='UTF-8' standalone='yes'?>
<Relationships xmlns="http://schemas.openxmlformats.org/package/2006/relationships"><Relationship Id="R44accc48a8894acc" Type="http://schemas.openxmlformats.org/officeDocument/2006/relationships/notesMaster" Target="../notesMasters/notesMaster1.xml"/><Relationship Id="Rc22807e70c8c4a56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3b82eddea9454fe5" Type="http://schemas.openxmlformats.org/officeDocument/2006/relationships/slide" Target="../slides/slide9.xml"/><Relationship Id="Rcd605065ad684700" Type="http://schemas.openxmlformats.org/officeDocument/2006/relationships/notesMaster" Target="../notesMasters/notesMaster1.xml"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<?xml version='1.0' encoding='UTF-8' standalone='yes'?>
<Relationships xmlns="http://schemas.openxmlformats.org/package/2006/relationships"><Relationship Id="Rad3ccfe8a793489e" Type="http://schemas.openxmlformats.org/officeDocument/2006/relationships/slideMaster" Target="../slideMasters/slideMaster1.xml"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<?xml version='1.0' encoding='UTF-8' standalone='yes'?>
<Relationships xmlns="http://schemas.openxmlformats.org/package/2006/relationships"><Relationship Id="R6996d662da704c33" Type="http://schemas.openxmlformats.org/officeDocument/2006/relationships/slideLayout" Target="../slideLayouts/slideLayout1.xml"/><Relationship Id="Rf9b6a5ca1c3249c1" Type="http://schemas.openxmlformats.org/officeDocument/2006/relationships/theme" Target="theme/theme2.xml"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996d662da704c33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<?xml version='1.0' encoding='UTF-8' standalone='yes'?>
<Relationships xmlns="http://schemas.openxmlformats.org/package/2006/relationships"><Relationship Id="R34b4f54e77134469" Type="http://schemas.openxmlformats.org/officeDocument/2006/relationships/image" Target="../media/image.png"/><Relationship Id="R3f35104323f341b6" Type="http://schemas.openxmlformats.org/officeDocument/2006/relationships/slideLayout" Target="../slideLayouts/slideLayout1.xml"/><Relationship Id="R7a786827daed439e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172d4c8ae5f54d2e" Type="http://schemas.openxmlformats.org/officeDocument/2006/relationships/notesSlide" Target="../notesSlides/notesSlide10.xml"/><Relationship Id="R5007b07b95aa4c4b" Type="http://schemas.openxmlformats.org/officeDocument/2006/relationships/slideLayout" Target="../slideLayouts/slideLayout1.xml"/></Relationships>
</file>

<file path=ppt/slides/_rels/slide2.xml.rels><?xml version='1.0' encoding='UTF-8' standalone='yes'?>
<Relationships xmlns="http://schemas.openxmlformats.org/package/2006/relationships"><Relationship Id="R12006c1d259d44f5" Type="http://schemas.openxmlformats.org/officeDocument/2006/relationships/notesSlide" Target="../notesSlides/notesSlide2.xml"/><Relationship Id="R3e10611060f9456f" Type="http://schemas.openxmlformats.org/officeDocument/2006/relationships/slideLayout" Target="../slideLayouts/slideLayout1.xml"/></Relationships>
</file>

<file path=ppt/slides/_rels/slide3.xml.rels><?xml version='1.0' encoding='UTF-8' standalone='yes'?>
<Relationships xmlns="http://schemas.openxmlformats.org/package/2006/relationships"><Relationship Id="R1cd69d39bd3b4b4e" Type="http://schemas.openxmlformats.org/officeDocument/2006/relationships/image" Target="../media/image2.png"/><Relationship Id="R233b767e482d4651" Type="http://schemas.openxmlformats.org/officeDocument/2006/relationships/slideLayout" Target="../slideLayouts/slideLayout1.xml"/><Relationship Id="R4caa395f3efd4fdc" Type="http://schemas.openxmlformats.org/officeDocument/2006/relationships/image" Target="../media/image5.png"/><Relationship Id="R7f7250bf483a422a" Type="http://schemas.openxmlformats.org/officeDocument/2006/relationships/image" Target="../media/image3.png"/><Relationship Id="R80411c53d9de4f46" Type="http://schemas.openxmlformats.org/officeDocument/2006/relationships/image" Target="../media/image4.png"/><Relationship Id="Rd778875af9b54b81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60dff22091a94d78" Type="http://schemas.openxmlformats.org/officeDocument/2006/relationships/notesSlide" Target="../notesSlides/notesSlide4.xml"/><Relationship Id="Re9a9253fdd5843e6" Type="http://schemas.openxmlformats.org/officeDocument/2006/relationships/slideLayout" Target="../slideLayouts/slideLayout1.xml"/></Relationships>
</file>

<file path=ppt/slides/_rels/slide5.xml.rels><?xml version='1.0' encoding='UTF-8' standalone='yes'?>
<Relationships xmlns="http://schemas.openxmlformats.org/package/2006/relationships"><Relationship Id="R0481792949764d59" Type="http://schemas.openxmlformats.org/officeDocument/2006/relationships/notesSlide" Target="../notesSlides/notesSlide5.xml"/><Relationship Id="R07f965a0cf5845ab" Type="http://schemas.openxmlformats.org/officeDocument/2006/relationships/slideLayout" Target="../slideLayouts/slideLayout1.xml"/></Relationships>
</file>

<file path=ppt/slides/_rels/slide6.xml.rels><?xml version='1.0' encoding='UTF-8' standalone='yes'?>
<Relationships xmlns="http://schemas.openxmlformats.org/package/2006/relationships"><Relationship Id="R350966df891044a9" Type="http://schemas.openxmlformats.org/officeDocument/2006/relationships/slideLayout" Target="../slideLayouts/slideLayout1.xml"/><Relationship Id="R824ff220846c462f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3f6ef45228004333" Type="http://schemas.openxmlformats.org/officeDocument/2006/relationships/notesSlide" Target="../notesSlides/notesSlide7.xml"/><Relationship Id="R4737b61b67c440a7" Type="http://schemas.openxmlformats.org/officeDocument/2006/relationships/slideLayout" Target="../slideLayouts/slideLayout1.xml"/></Relationships>
</file>

<file path=ppt/slides/_rels/slide8.xml.rels><?xml version='1.0' encoding='UTF-8' standalone='yes'?>
<Relationships xmlns="http://schemas.openxmlformats.org/package/2006/relationships"><Relationship Id="R2ba2e26d796d4dd5" Type="http://schemas.openxmlformats.org/officeDocument/2006/relationships/notesSlide" Target="../notesSlides/notesSlide8.xml"/><Relationship Id="Raed67480fec34d9a" Type="http://schemas.openxmlformats.org/officeDocument/2006/relationships/slideLayout" Target="../slideLayouts/slideLayout1.xml"/></Relationships>
</file>

<file path=ppt/slides/_rels/slide9.xml.rels><?xml version='1.0' encoding='UTF-8' standalone='yes'?>
<Relationships xmlns="http://schemas.openxmlformats.org/package/2006/relationships"><Relationship Id="R1c75f21f80f048a9" Type="http://schemas.openxmlformats.org/officeDocument/2006/relationships/notesSlide" Target="../notesSlides/notesSlide9.xml"/><Relationship Id="Rd74f80123de84c9b" Type="http://schemas.openxmlformats.org/officeDocument/2006/relationships/slideLayout" Target="../slideLayouts/slideLayout1.xml"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5EF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6EADA6BC-1438-4ABD-BF57-9256EB0EE3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447675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4F3C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AC5E6FB6-3970-40B7-B3D7-2BEAD466D9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704850"/>
            <a:ext cx="314325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FFFFFF"/>
                </a:solidFill>
              </a:defRPr>
            </a:pPr>
            <a:r>
              <a:rPr sz="1650" b="1">
                <a:solidFill>
                  <a:srgbClr val="FFFFFF"/>
                </a:solidFill>
              </a:rPr>
              <a:t>HAN:DROP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CCD4613-3480-4275-9F02-0D8D00D468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1695450"/>
            <a:ext cx="3238500" cy="16668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4050" b="1">
                <a:solidFill>
                  <a:srgbClr val="FFFFFF"/>
                </a:solidFill>
              </a:defRPr>
            </a:pPr>
            <a:r>
              <a:rPr sz="4050" b="1">
                <a:solidFill>
                  <a:srgbClr val="FFFFFF"/>
                </a:solidFill>
              </a:rPr>
              <a:t>Korean tea,</a:t>
            </a:r>
          </a:p>
          <a:p xmlns:a="http://schemas.openxmlformats.org/drawingml/2006/main">
            <a:pPr algn="l">
              <a:defRPr sz="4050" b="1">
                <a:solidFill>
                  <a:srgbClr val="FFFFFF"/>
                </a:solidFill>
              </a:defRPr>
            </a:pPr>
            <a:r>
              <a:rPr sz="4050" b="1">
                <a:solidFill>
                  <a:srgbClr val="FFFFFF"/>
                </a:solidFill>
              </a:rPr>
              <a:t>made effortless.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AFE6771-E22E-4293-BDDA-284941FBAE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3638550"/>
            <a:ext cx="3143250" cy="1143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75" b="0">
                <a:solidFill>
                  <a:srgbClr val="FFFFFF"/>
                </a:solidFill>
              </a:defRPr>
            </a:pPr>
            <a:r>
              <a:rPr sz="1575" b="0">
                <a:solidFill>
                  <a:srgbClr val="FFFFFF"/>
                </a:solidFill>
              </a:rPr>
              <a:t>A distributor-ready concept built around single-serve convenience, Korean identity and efficient ambient logistics.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EC9D4573-A441-463F-BE13-900E3F19A7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81700"/>
            <a:ext cx="31432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00" b="1">
                <a:solidFill>
                  <a:srgbClr val="FFFFFF"/>
                </a:solidFill>
              </a:defRPr>
            </a:pPr>
            <a:r>
              <a:rPr sz="900" b="1">
                <a:solidFill>
                  <a:srgbClr val="FFFFFF"/>
                </a:solidFill>
              </a:rPr>
              <a:t>PRODUCT &amp; PARTNERSHIP PRESENTATION</a:t>
            </a:r>
          </a:p>
        </p:txBody>
      </p:sp>
      <p:pic>
        <p:nvPicPr>
          <p:cNvPr id="12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4b4f54e77134469"/>
          <a:srcRect xmlns:a="http://schemas.openxmlformats.org/drawingml/2006/main" l="12500" t="0" r="12500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4476750" y="0"/>
            <a:ext cx="7715250" cy="6858000"/>
          </a:xfrm>
          <a:prstGeom xmlns:a="http://schemas.openxmlformats.org/drawingml/2006/main" prst="rect">
            <a:avLst/>
          </a:prstGeom>
        </p:spPr>
      </p:pic>
      <p:sp xmlns:a="http://schemas.openxmlformats.org/drawingml/2006/main">
        <p:nvSpPr>
          <p:cNvPr id="13" name="TextBox 12"/>
          <p:cNvSpPr txBox="1"/>
          <p:nvPr/>
        </p:nvSpPr>
        <p:spPr>
          <a:xfrm>
            <a:off x="1920240" y="6711696"/>
            <a:ext cx="8351520" cy="100584"/>
          </a:xfrm>
          <a:prstGeom prst="rect">
            <a:avLst/>
          </a:prstGeom>
          <a:noFill/>
        </p:spPr>
        <p:txBody>
          <a:bodyPr wrap="none" lIns="0" rIns="0" tIns="0" bIns="0" anchor="ctr">
            <a:spAutoFit/>
          </a:bodyPr>
          <a:lstStyle/>
          <a:p>
            <a:pPr algn="ctr"/>
            <a:r>
              <a:rPr sz="530">
                <a:solidFill>
                  <a:srgbClr val="5F5B56"/>
                </a:solidFill>
                <a:latin typeface="Arial"/>
              </a:rPr>
              <a:t>PRELIMINARY DISTRIBUTOR MATERIAL - PROPRIETARY  |  © 2026 WOK FOODS (THAILAND) CO.,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21114268"/>
      </p:ext>
    </p:extLst>
  </p:cSld>
</p:sld>
</file>

<file path=ppt/slides/slide10.xml><?xml version="1.0" encoding="utf-8"?>
<p:sld xmlns:p="http://schemas.openxmlformats.org/presentationml/2006/main">
  <p:cSld>
    <p:bg>
      <p:bgPr>
        <a:solidFill xmlns:a="http://schemas.openxmlformats.org/drawingml/2006/main">
          <a:srgbClr val="1A1A1A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07B03242-98C9-4F86-B017-5FAB6321EF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95300"/>
            <a:ext cx="40005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C94F3C"/>
                </a:solidFill>
              </a:defRPr>
            </a:pPr>
            <a:r>
              <a:rPr sz="975" b="1">
                <a:solidFill>
                  <a:srgbClr val="C94F3C"/>
                </a:solidFill>
              </a:rPr>
              <a:t>A FOCUSED PATH TO MARKET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E148861-A3D1-41AC-B9B6-55D59E9F8E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028700"/>
            <a:ext cx="6191250" cy="2000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750" b="1">
                <a:solidFill>
                  <a:srgbClr val="FFFFFF"/>
                </a:solidFill>
              </a:defRPr>
            </a:pPr>
            <a:r>
              <a:rPr sz="3750" b="1">
                <a:solidFill>
                  <a:srgbClr val="FFFFFF"/>
                </a:solidFill>
              </a:rPr>
              <a:t>Start focused.</a:t>
            </a:r>
          </a:p>
          <a:p xmlns:a="http://schemas.openxmlformats.org/drawingml/2006/main">
            <a:pPr algn="l">
              <a:defRPr sz="3750" b="1">
                <a:solidFill>
                  <a:srgbClr val="FFFFFF"/>
                </a:solidFill>
              </a:defRPr>
            </a:pPr>
            <a:r>
              <a:rPr sz="3750" b="1">
                <a:solidFill>
                  <a:srgbClr val="FFFFFF"/>
                </a:solidFill>
              </a:rPr>
              <a:t>Learn quickly.</a:t>
            </a:r>
          </a:p>
          <a:p xmlns:a="http://schemas.openxmlformats.org/drawingml/2006/main">
            <a:pPr algn="l">
              <a:defRPr sz="3750" b="1">
                <a:solidFill>
                  <a:srgbClr val="FFFFFF"/>
                </a:solidFill>
              </a:defRPr>
            </a:pPr>
            <a:r>
              <a:rPr sz="3750" b="1">
                <a:solidFill>
                  <a:srgbClr val="FFFFFF"/>
                </a:solidFill>
              </a:rPr>
              <a:t>Scale with confidence.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416417F-3EFA-4593-9220-C11BDE61B3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3524250"/>
            <a:ext cx="438150" cy="4381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C94F3C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E9BD988-4C2D-4091-A1B6-DE71EA0627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3524250"/>
            <a:ext cx="4381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FFFFFF"/>
                </a:solidFill>
              </a:defRPr>
            </a:pPr>
            <a:r>
              <a:rPr sz="165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EBF14802-7274-44E5-9A80-1004135EFA9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428750" y="3495675"/>
            <a:ext cx="3143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75" b="1">
                <a:solidFill>
                  <a:srgbClr val="FFFFFF"/>
                </a:solidFill>
              </a:defRPr>
            </a:pPr>
            <a:r>
              <a:rPr sz="1575" b="1">
                <a:solidFill>
                  <a:srgbClr val="FFFFFF"/>
                </a:solidFill>
              </a:rPr>
              <a:t>Confirm final specification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F0B1D208-2590-4F6A-B90F-94A18FC436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62500" y="3495675"/>
            <a:ext cx="61912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D9D2CA"/>
                </a:solidFill>
              </a:defRPr>
            </a:pPr>
            <a:r>
              <a:rPr sz="1350" b="0">
                <a:solidFill>
                  <a:srgbClr val="D9D2CA"/>
                </a:solidFill>
              </a:rPr>
              <a:t>Ingredients, nutrition, private-label MOQ and pallet data.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B9F822CB-6195-4177-BDFA-5F70FCEA9B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4267200"/>
            <a:ext cx="438150" cy="4381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667A38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A56467F2-E35B-4A61-9902-2E75579604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4267200"/>
            <a:ext cx="4381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FFFFFF"/>
                </a:solidFill>
              </a:defRPr>
            </a:pPr>
            <a:r>
              <a:rPr sz="165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420DD617-F046-45B4-AE65-24AF9E749B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428750" y="4238625"/>
            <a:ext cx="3143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75" b="1">
                <a:solidFill>
                  <a:srgbClr val="FFFFFF"/>
                </a:solidFill>
              </a:defRPr>
            </a:pPr>
            <a:r>
              <a:rPr sz="1575" b="1">
                <a:solidFill>
                  <a:srgbClr val="FFFFFF"/>
                </a:solidFill>
              </a:rPr>
              <a:t>Launch one mixed pallet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DF6B9BA1-9688-4AB7-ACF2-F3A2940F09D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62500" y="4238625"/>
            <a:ext cx="61912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D9D2CA"/>
                </a:solidFill>
              </a:defRPr>
            </a:pPr>
            <a:r>
              <a:rPr sz="1350" b="0">
                <a:solidFill>
                  <a:srgbClr val="D9D2CA"/>
                </a:solidFill>
              </a:rPr>
              <a:t>Use four flavours to learn which occasion and channel converts.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51B1BF93-0274-4207-AEB5-BF5DF25873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5010150"/>
            <a:ext cx="438150" cy="4381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176A9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CB0D06EE-A2E8-4456-9C15-430FFB7E2F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5010150"/>
            <a:ext cx="4381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FFFFFF"/>
                </a:solidFill>
              </a:defRPr>
            </a:pPr>
            <a:r>
              <a:rPr sz="165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46E4235F-9291-472C-96BF-16EE9CB827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428750" y="4981575"/>
            <a:ext cx="314325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75" b="1">
                <a:solidFill>
                  <a:srgbClr val="FFFFFF"/>
                </a:solidFill>
              </a:defRPr>
            </a:pPr>
            <a:r>
              <a:rPr sz="1575" b="1">
                <a:solidFill>
                  <a:srgbClr val="FFFFFF"/>
                </a:solidFill>
              </a:rPr>
              <a:t>Scale the winners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CF2F06DA-7183-4D1D-BC6D-C6A5D44ACF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62500" y="4981575"/>
            <a:ext cx="61912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D9D2CA"/>
                </a:solidFill>
              </a:defRPr>
            </a:pPr>
            <a:r>
              <a:rPr sz="1350" b="0">
                <a:solidFill>
                  <a:srgbClr val="D9D2CA"/>
                </a:solidFill>
              </a:rPr>
              <a:t>Expand volume, territories and channels using one brand platform.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B9C5FC2E-BAD1-4C17-B4EF-6AD62767AB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0" y="819150"/>
            <a:ext cx="3810000" cy="2000250"/>
          </a:xfrm>
          <a:prstGeom xmlns:a="http://schemas.openxmlformats.org/drawingml/2006/main" prst="roundRect">
            <a:avLst>
              <a:gd name="adj" fmla="val 7619"/>
            </a:avLst>
          </a:prstGeom>
          <a:solidFill xmlns:a="http://schemas.openxmlformats.org/drawingml/2006/main">
            <a:srgbClr val="C94F3C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0FC75225-1965-4B7A-BD5C-6961B4E2A2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24750" y="1123950"/>
            <a:ext cx="32385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2550" b="1">
                <a:solidFill>
                  <a:srgbClr val="FFFFFF"/>
                </a:solidFill>
              </a:defRPr>
            </a:pPr>
            <a:r>
              <a:rPr sz="2550" b="1">
                <a:solidFill>
                  <a:srgbClr val="FFFFFF"/>
                </a:solidFill>
              </a:rPr>
              <a:t>HAN:DROP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FB8D422F-BB0A-4FE1-8B96-1EB201002A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20000" y="1695450"/>
            <a:ext cx="3048000" cy="781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0">
                <a:solidFill>
                  <a:srgbClr val="FFFFFF"/>
                </a:solidFill>
              </a:defRPr>
            </a:pPr>
            <a:r>
              <a:rPr sz="1650" b="0">
                <a:solidFill>
                  <a:srgbClr val="FFFFFF"/>
                </a:solidFill>
              </a:rPr>
              <a:t>A modern Korean tea ritual</a:t>
            </a:r>
          </a:p>
          <a:p xmlns:a="http://schemas.openxmlformats.org/drawingml/2006/main">
            <a:pPr algn="ctr">
              <a:defRPr sz="1650" b="0">
                <a:solidFill>
                  <a:srgbClr val="FFFFFF"/>
                </a:solidFill>
              </a:defRPr>
            </a:pPr>
            <a:r>
              <a:rPr sz="1650" b="0">
                <a:solidFill>
                  <a:srgbClr val="FFFFFF"/>
                </a:solidFill>
              </a:rPr>
              <a:t>with practical distribution economics.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5547272C-2271-4E5F-A572-BCD9784FD7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6362700"/>
            <a:ext cx="105727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750" b="0">
                <a:solidFill>
                  <a:srgbClr val="AFA8A0"/>
                </a:solidFill>
              </a:defRPr>
            </a:pPr>
            <a:r>
              <a:rPr sz="750" b="0">
                <a:solidFill>
                  <a:srgbClr val="AFA8A0"/>
                </a:solidFill>
              </a:rPr>
              <a:t>Source basis: supplier brochure, tea TDS dated 10 July 2026 and supplier price list dated 7 July 2026. Commercial terms supplied separately.</a:t>
            </a:r>
          </a:p>
        </p:txBody>
      </p:sp>
      <p:sp xmlns:a="http://schemas.openxmlformats.org/drawingml/2006/main">
        <p:nvSpPr>
          <p:cNvPr id="19" name="TextBox 18"/>
          <p:cNvSpPr txBox="1"/>
          <p:nvPr/>
        </p:nvSpPr>
        <p:spPr>
          <a:xfrm>
            <a:off x="1920240" y="6711696"/>
            <a:ext cx="8351520" cy="100584"/>
          </a:xfrm>
          <a:prstGeom prst="rect">
            <a:avLst/>
          </a:prstGeom>
          <a:noFill/>
        </p:spPr>
        <p:txBody>
          <a:bodyPr wrap="none" lIns="0" rIns="0" tIns="0" bIns="0" anchor="ctr">
            <a:spAutoFit/>
          </a:bodyPr>
          <a:lstStyle/>
          <a:p>
            <a:pPr algn="ctr"/>
            <a:r>
              <a:rPr sz="530">
                <a:solidFill>
                  <a:srgbClr val="B9B9B9"/>
                </a:solidFill>
                <a:latin typeface="Arial"/>
              </a:rPr>
              <a:t>PRELIMINARY DISTRIBUTOR MATERIAL - PROPRIETARY  |  © 2026 WOK FOODS (THAILAND) CO.,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3228009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5EF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C646375C-A0C8-4714-BDA0-4E4B63C60C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00050"/>
            <a:ext cx="41910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C94F3C"/>
                </a:solidFill>
              </a:defRPr>
            </a:pPr>
            <a:r>
              <a:rPr sz="975" b="1">
                <a:solidFill>
                  <a:srgbClr val="C94F3C"/>
                </a:solidFill>
              </a:rPr>
              <a:t>CONSUMER VALUE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5DA060FC-0C93-41AE-B5FE-2A9F329704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23900"/>
            <a:ext cx="10668000" cy="628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1A1A1A"/>
                </a:solidFill>
              </a:defRPr>
            </a:pPr>
            <a:r>
              <a:rPr sz="2850" b="1">
                <a:solidFill>
                  <a:srgbClr val="1A1A1A"/>
                </a:solidFill>
              </a:rPr>
              <a:t>One stick turns water into a finished tea serve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61649D1D-C988-4846-81C7-32F4C5A9F3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438275"/>
            <a:ext cx="10858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4F3C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5F619FB9-598E-4BCB-9F67-D7276691DE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34250" y="6496050"/>
            <a:ext cx="4191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PRELIMINARY DISTRIBUTOR PRESENTATION  •  JULY 2026  |  2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33DA537-E617-458C-8370-588FD7F805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1952625"/>
            <a:ext cx="2333625" cy="1524000"/>
          </a:xfrm>
          <a:prstGeom xmlns:a="http://schemas.openxmlformats.org/drawingml/2006/main" prst="roundRect">
            <a:avLst>
              <a:gd name="adj" fmla="val 100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9E0D6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2651FC0-E8D9-44E7-AB84-62210CE4FF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2133600"/>
            <a:ext cx="2143125" cy="609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3150" b="1">
                <a:solidFill>
                  <a:srgbClr val="C94F3C"/>
                </a:solidFill>
              </a:defRPr>
            </a:pPr>
            <a:r>
              <a:rPr sz="3150" b="1">
                <a:solidFill>
                  <a:srgbClr val="C94F3C"/>
                </a:solidFill>
              </a:rPr>
              <a:t>20 mL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08920926-3E66-4AC4-8671-4B6F0497E4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2752725"/>
            <a:ext cx="2143125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1">
                <a:solidFill>
                  <a:srgbClr val="6A645E"/>
                </a:solidFill>
              </a:defRPr>
            </a:pPr>
            <a:r>
              <a:rPr sz="975" b="1">
                <a:solidFill>
                  <a:srgbClr val="6A645E"/>
                </a:solidFill>
              </a:rPr>
              <a:t>SINGLE-SERVE CONCENTRATE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A914AF58-0AB1-4254-9B20-A24D4FC926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71850" y="2343150"/>
            <a:ext cx="66675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3450" b="1">
                <a:solidFill>
                  <a:srgbClr val="6A645E"/>
                </a:solidFill>
              </a:defRPr>
            </a:pPr>
            <a:r>
              <a:rPr sz="3450" b="1">
                <a:solidFill>
                  <a:srgbClr val="6A645E"/>
                </a:solidFill>
              </a:rPr>
              <a:t>+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EBF7A122-D6C1-479A-9169-6E2F76C7D1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71950" y="1952625"/>
            <a:ext cx="2333625" cy="1524000"/>
          </a:xfrm>
          <a:prstGeom xmlns:a="http://schemas.openxmlformats.org/drawingml/2006/main" prst="roundRect">
            <a:avLst>
              <a:gd name="adj" fmla="val 10000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9525">
            <a:solidFill>
              <a:srgbClr val="E9E0D6"/>
            </a:solidFill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B4C11EEB-82AE-41D7-B006-23F89EF24B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2133600"/>
            <a:ext cx="2143125" cy="609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3150" b="1">
                <a:solidFill>
                  <a:srgbClr val="176A9A"/>
                </a:solidFill>
              </a:defRPr>
            </a:pPr>
            <a:r>
              <a:rPr sz="3150" b="1">
                <a:solidFill>
                  <a:srgbClr val="176A9A"/>
                </a:solidFill>
              </a:rPr>
              <a:t>200 mL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00EBE539-AB34-44DD-A14A-DC0B4D20A11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267200" y="2752725"/>
            <a:ext cx="2143125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1">
                <a:solidFill>
                  <a:srgbClr val="6A645E"/>
                </a:solidFill>
              </a:defRPr>
            </a:pPr>
            <a:r>
              <a:rPr sz="975" b="1">
                <a:solidFill>
                  <a:srgbClr val="6A645E"/>
                </a:solidFill>
              </a:rPr>
              <a:t>WATER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39B12A3E-2761-4545-A436-801535AA51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2343150"/>
            <a:ext cx="66675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3450" b="1">
                <a:solidFill>
                  <a:srgbClr val="6A645E"/>
                </a:solidFill>
              </a:defRPr>
            </a:pPr>
            <a:r>
              <a:rPr sz="3450" b="1">
                <a:solidFill>
                  <a:srgbClr val="6A645E"/>
                </a:solidFill>
              </a:rPr>
              <a:t>=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6C7921AE-048D-4B8A-82DE-2774709897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67600" y="1952625"/>
            <a:ext cx="3667125" cy="1524000"/>
          </a:xfrm>
          <a:prstGeom xmlns:a="http://schemas.openxmlformats.org/drawingml/2006/main" prst="roundRect">
            <a:avLst>
              <a:gd name="adj" fmla="val 10000"/>
            </a:avLst>
          </a:prstGeom>
          <a:solidFill xmlns:a="http://schemas.openxmlformats.org/drawingml/2006/main">
            <a:srgbClr val="8F2D2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6A99992-E958-4892-B1AF-9F9DB1A9D4D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10475" y="2133600"/>
            <a:ext cx="3381375" cy="609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3150" b="1">
                <a:solidFill>
                  <a:srgbClr val="FFFFFF"/>
                </a:solidFill>
              </a:defRPr>
            </a:pPr>
            <a:r>
              <a:rPr sz="3150" b="1">
                <a:solidFill>
                  <a:srgbClr val="FFFFFF"/>
                </a:solidFill>
              </a:rPr>
              <a:t>≈ 220 mL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CC69600-CE72-40DE-8DE1-4ED88DAE5D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10475" y="2752725"/>
            <a:ext cx="3381375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1">
                <a:solidFill>
                  <a:srgbClr val="FFFFFF"/>
                </a:solidFill>
              </a:defRPr>
            </a:pPr>
            <a:r>
              <a:rPr sz="975" b="1">
                <a:solidFill>
                  <a:srgbClr val="FFFFFF"/>
                </a:solidFill>
              </a:rPr>
              <a:t>READY-TO-DRINK TEA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942FAD5E-9A80-46FB-9801-C9BEEB4A07E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0125" y="4095750"/>
            <a:ext cx="2952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725" b="1">
                <a:solidFill>
                  <a:srgbClr val="1A1A1A"/>
                </a:solidFill>
              </a:defRPr>
            </a:pPr>
            <a:r>
              <a:rPr sz="1725" b="1">
                <a:solidFill>
                  <a:srgbClr val="1A1A1A"/>
                </a:solidFill>
              </a:rPr>
              <a:t>No brewing time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B04FD962-BFE2-4905-8CF8-BB510CD31D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19625" y="4095750"/>
            <a:ext cx="2952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725" b="1">
                <a:solidFill>
                  <a:srgbClr val="1A1A1A"/>
                </a:solidFill>
              </a:defRPr>
            </a:pPr>
            <a:r>
              <a:rPr sz="1725" b="1">
                <a:solidFill>
                  <a:srgbClr val="1A1A1A"/>
                </a:solidFill>
              </a:rPr>
              <a:t>Hot, cold or sparkling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0C45E2B4-D213-40C1-B02C-07CC756A0D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39125" y="4095750"/>
            <a:ext cx="29527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725" b="1">
                <a:solidFill>
                  <a:srgbClr val="1A1A1A"/>
                </a:solidFill>
              </a:defRPr>
            </a:pPr>
            <a:r>
              <a:rPr sz="1725" b="1">
                <a:solidFill>
                  <a:srgbClr val="1A1A1A"/>
                </a:solidFill>
              </a:rPr>
              <a:t>Portable and consistent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6CD49924-5A31-4B37-9DC7-6E6043C19D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571625" y="5048250"/>
            <a:ext cx="9048750" cy="552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800" b="0">
                <a:solidFill>
                  <a:srgbClr val="6A645E"/>
                </a:solidFill>
              </a:defRPr>
            </a:pPr>
            <a:r>
              <a:rPr sz="1800" b="0">
                <a:solidFill>
                  <a:srgbClr val="6A645E"/>
                </a:solidFill>
              </a:rPr>
              <a:t>A simple demonstration makes the product easy to explain at shelf, online or in a buyer meeting.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F4FBF1CE-D2FE-413B-B9FB-937201A057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210300"/>
            <a:ext cx="80962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Preparation ratio and format based on the supplier technical data sheet.</a:t>
            </a:r>
          </a:p>
        </p:txBody>
      </p:sp>
      <p:sp xmlns:a="http://schemas.openxmlformats.org/drawingml/2006/main">
        <p:nvSpPr>
          <p:cNvPr id="21" name="TextBox 20"/>
          <p:cNvSpPr txBox="1"/>
          <p:nvPr/>
        </p:nvSpPr>
        <p:spPr>
          <a:xfrm>
            <a:off x="1920240" y="6711696"/>
            <a:ext cx="8351520" cy="100584"/>
          </a:xfrm>
          <a:prstGeom prst="rect">
            <a:avLst/>
          </a:prstGeom>
          <a:noFill/>
        </p:spPr>
        <p:txBody>
          <a:bodyPr wrap="none" lIns="0" rIns="0" tIns="0" bIns="0" anchor="ctr">
            <a:spAutoFit/>
          </a:bodyPr>
          <a:lstStyle/>
          <a:p>
            <a:pPr algn="ctr"/>
            <a:r>
              <a:rPr sz="530">
                <a:solidFill>
                  <a:srgbClr val="5F5B56"/>
                </a:solidFill>
                <a:latin typeface="Arial"/>
              </a:rPr>
              <a:t>PRELIMINARY DISTRIBUTOR MATERIAL - PROPRIETARY  |  © 2026 WOK FOODS (THAILAND) CO.,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40231735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5EF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84C4F0BF-3FCE-44AC-AD82-0CE14E340C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00050"/>
            <a:ext cx="41910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A83559"/>
                </a:solidFill>
              </a:defRPr>
            </a:pPr>
            <a:r>
              <a:rPr sz="975" b="1">
                <a:solidFill>
                  <a:srgbClr val="A83559"/>
                </a:solidFill>
              </a:rPr>
              <a:t>LAUNCH COLLECTION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EB2CE6C-FC60-4377-B9F8-94154CDB0D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23900"/>
            <a:ext cx="10668000" cy="628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1A1A1A"/>
                </a:solidFill>
              </a:defRPr>
            </a:pPr>
            <a:r>
              <a:rPr sz="2850" b="1">
                <a:solidFill>
                  <a:srgbClr val="1A1A1A"/>
                </a:solidFill>
              </a:rPr>
              <a:t>Four flavours create four reasons to buy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440A83E-F1D9-4BDB-AF17-22088C8220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438275"/>
            <a:ext cx="10858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A83559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2968AF45-F635-4F95-B24E-E76947976C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34250" y="6496050"/>
            <a:ext cx="4191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PRELIMINARY DISTRIBUTOR PRESENTATION  •  JULY 2026  |  3</a:t>
            </a:r>
          </a:p>
        </p:txBody>
      </p:sp>
      <p:pic>
        <p:nvPicPr>
          <p:cNvPr id="26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cd69d39bd3b4b4e"/>
          <a:srcRect xmlns:a="http://schemas.openxmlformats.org/drawingml/2006/main" l="0" t="2842" r="0" b="2842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66750" y="1762125"/>
            <a:ext cx="2457450" cy="3476625"/>
          </a:xfrm>
          <a:prstGeom xmlns:a="http://schemas.openxmlformats.org/drawingml/2006/main" prst="roundRect">
            <a:avLst>
              <a:gd name="adj" fmla="val 4651"/>
            </a:avLst>
          </a:prstGeom>
        </p:spPr>
      </p:pic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650CB25-36E9-4290-B84C-87AAB5B6FF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991100"/>
            <a:ext cx="245745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4F3C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34DD54FC-7E9F-4C00-A3F4-510F86D9C42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2000" y="5038725"/>
            <a:ext cx="22669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HIBISCUS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545CCCE0-FF43-4702-909F-6294635636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2000" y="5267325"/>
            <a:ext cx="22669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FFFFFF"/>
                </a:solidFill>
              </a:defRPr>
            </a:pPr>
            <a:r>
              <a:rPr sz="975" b="0">
                <a:solidFill>
                  <a:srgbClr val="FFFFFF"/>
                </a:solidFill>
              </a:rPr>
              <a:t>Bright refreshment</a:t>
            </a:r>
          </a:p>
        </p:txBody>
      </p:sp>
      <p:pic>
        <p:nvPicPr>
          <p:cNvPr id="30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f7250bf483a422a"/>
          <a:srcRect xmlns:a="http://schemas.openxmlformats.org/drawingml/2006/main" l="0" t="2842" r="0" b="2842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3409950" y="1762125"/>
            <a:ext cx="2457450" cy="3476625"/>
          </a:xfrm>
          <a:prstGeom xmlns:a="http://schemas.openxmlformats.org/drawingml/2006/main" prst="roundRect">
            <a:avLst>
              <a:gd name="adj" fmla="val 4651"/>
            </a:avLst>
          </a:prstGeom>
        </p:spPr>
      </p:pic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54364398-5DEE-4AA4-8F5C-ACCC40C27A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09950" y="4991100"/>
            <a:ext cx="245745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667A38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AA8E3C70-6315-4179-A367-847D0DB270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05200" y="5038725"/>
            <a:ext cx="22669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GREEN TEA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89E2D9F3-7E34-4ABF-92FB-F0269F7E69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05200" y="5267325"/>
            <a:ext cx="22669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FFFFFF"/>
                </a:solidFill>
              </a:defRPr>
            </a:pPr>
            <a:r>
              <a:rPr sz="975" b="0">
                <a:solidFill>
                  <a:srgbClr val="FFFFFF"/>
                </a:solidFill>
              </a:rPr>
              <a:t>Everyday clarity</a:t>
            </a:r>
          </a:p>
        </p:txBody>
      </p:sp>
      <p:pic>
        <p:nvPicPr>
          <p:cNvPr id="3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0411c53d9de4f46"/>
          <a:srcRect xmlns:a="http://schemas.openxmlformats.org/drawingml/2006/main" l="0" t="2842" r="0" b="2842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6153150" y="1762125"/>
            <a:ext cx="2457450" cy="3476625"/>
          </a:xfrm>
          <a:prstGeom xmlns:a="http://schemas.openxmlformats.org/drawingml/2006/main" prst="roundRect">
            <a:avLst>
              <a:gd name="adj" fmla="val 4651"/>
            </a:avLst>
          </a:prstGeom>
        </p:spPr>
      </p:pic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48A9EA0-B15B-4B6A-AE73-BE7F703AA7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153150" y="4991100"/>
            <a:ext cx="245745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76A9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1E403D2A-2634-44B7-B4D8-207223FCBE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48400" y="5038725"/>
            <a:ext cx="22669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PEPPERMINT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B1AB4423-3929-451B-A853-15D4B4F0F6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48400" y="5267325"/>
            <a:ext cx="22669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FFFFFF"/>
                </a:solidFill>
              </a:defRPr>
            </a:pPr>
            <a:r>
              <a:rPr sz="975" b="0">
                <a:solidFill>
                  <a:srgbClr val="FFFFFF"/>
                </a:solidFill>
              </a:rPr>
              <a:t>Cooling reset</a:t>
            </a:r>
          </a:p>
        </p:txBody>
      </p:sp>
      <p:pic>
        <p:nvPicPr>
          <p:cNvPr id="38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caa395f3efd4fdc"/>
          <a:srcRect xmlns:a="http://schemas.openxmlformats.org/drawingml/2006/main" l="0" t="2842" r="0" b="2842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8896350" y="1762125"/>
            <a:ext cx="2457450" cy="3476625"/>
          </a:xfrm>
          <a:prstGeom xmlns:a="http://schemas.openxmlformats.org/drawingml/2006/main" prst="roundRect">
            <a:avLst>
              <a:gd name="adj" fmla="val 4651"/>
            </a:avLst>
          </a:prstGeom>
        </p:spPr>
      </p:pic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91C48764-E753-4394-B5EF-D80644737D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96350" y="4991100"/>
            <a:ext cx="245745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A83559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63FE20B0-86D8-41FA-AAAA-01C0DACF7F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91600" y="5038725"/>
            <a:ext cx="226695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FFFFF"/>
                </a:solidFill>
              </a:defRPr>
            </a:pPr>
            <a:r>
              <a:rPr sz="1275" b="1">
                <a:solidFill>
                  <a:srgbClr val="FFFFFF"/>
                </a:solidFill>
              </a:rPr>
              <a:t>SCHISANDRA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15E770E0-99E5-4AA4-9EEA-7067F7940B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91600" y="5267325"/>
            <a:ext cx="2266950" cy="190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0">
                <a:solidFill>
                  <a:srgbClr val="FFFFFF"/>
                </a:solidFill>
              </a:defRPr>
            </a:pPr>
            <a:r>
              <a:rPr sz="975" b="0">
                <a:solidFill>
                  <a:srgbClr val="FFFFFF"/>
                </a:solidFill>
              </a:rPr>
              <a:t>Korean signature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D0F937E1-7E3C-42F9-B41C-8493940B0E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57300" y="5781675"/>
            <a:ext cx="96774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1A1A1A"/>
                </a:solidFill>
              </a:defRPr>
            </a:pPr>
            <a:r>
              <a:rPr sz="1650" b="1">
                <a:solidFill>
                  <a:srgbClr val="1A1A1A"/>
                </a:solidFill>
              </a:rPr>
              <a:t>Familiar flavours invite trial. Schisandra provides a distinctive Korean hero product.</a:t>
            </a:r>
          </a:p>
        </p:txBody>
      </p:sp>
      <p:sp xmlns:a="http://schemas.openxmlformats.org/drawingml/2006/main">
        <p:nvSpPr>
          <p:cNvPr id="39" name="TextBox 38"/>
          <p:cNvSpPr txBox="1"/>
          <p:nvPr/>
        </p:nvSpPr>
        <p:spPr>
          <a:xfrm>
            <a:off x="1920240" y="6711696"/>
            <a:ext cx="8351520" cy="100584"/>
          </a:xfrm>
          <a:prstGeom prst="rect">
            <a:avLst/>
          </a:prstGeom>
          <a:noFill/>
        </p:spPr>
        <p:txBody>
          <a:bodyPr wrap="none" lIns="0" rIns="0" tIns="0" bIns="0" anchor="ctr">
            <a:spAutoFit/>
          </a:bodyPr>
          <a:lstStyle/>
          <a:p>
            <a:pPr algn="ctr"/>
            <a:r>
              <a:rPr sz="530">
                <a:solidFill>
                  <a:srgbClr val="5F5B56"/>
                </a:solidFill>
                <a:latin typeface="Arial"/>
              </a:rPr>
              <a:t>PRELIMINARY DISTRIBUTOR MATERIAL - PROPRIETARY  |  © 2026 WOK FOODS (THAILAND) CO.,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2238144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5EF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284C0BBF-47A3-479A-9544-028DBA4DF2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00050"/>
            <a:ext cx="41910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667A38"/>
                </a:solidFill>
              </a:defRPr>
            </a:pPr>
            <a:r>
              <a:rPr sz="975" b="1">
                <a:solidFill>
                  <a:srgbClr val="667A38"/>
                </a:solidFill>
              </a:rPr>
              <a:t>USAGE OCCASIONS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D9860D4-2A37-4647-AEC5-B5530A98C9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23900"/>
            <a:ext cx="10668000" cy="628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1A1A1A"/>
                </a:solidFill>
              </a:defRPr>
            </a:pPr>
            <a:r>
              <a:rPr sz="2850" b="1">
                <a:solidFill>
                  <a:srgbClr val="1A1A1A"/>
                </a:solidFill>
              </a:rPr>
              <a:t>Convenience expands when and where consumers choose tea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ED9CB7F6-DB9F-43C5-8747-5C98B39F48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438275"/>
            <a:ext cx="10858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667A38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C692582-8398-4713-B14D-E0070F83F8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34250" y="6496050"/>
            <a:ext cx="4191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PRELIMINARY DISTRIBUTOR PRESENTATION  •  JULY 2026  |  4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EDE1D9D-F654-4FDF-A047-82092967B8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1952625"/>
            <a:ext cx="2571750" cy="1143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6900" b="1">
                <a:solidFill>
                  <a:srgbClr val="667A38"/>
                </a:solidFill>
              </a:defRPr>
            </a:pPr>
            <a:r>
              <a:rPr sz="6900" b="1">
                <a:solidFill>
                  <a:srgbClr val="667A38"/>
                </a:solidFill>
              </a:rPr>
              <a:t>10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D9F42908-C756-48F8-B576-F21E830E8E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048000"/>
            <a:ext cx="2571750" cy="4286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6A645E"/>
                </a:solidFill>
              </a:defRPr>
            </a:pPr>
            <a:r>
              <a:rPr sz="1650" b="1">
                <a:solidFill>
                  <a:srgbClr val="6A645E"/>
                </a:solidFill>
              </a:rPr>
              <a:t>individually packed serves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D56FAE00-C491-4485-A184-8FAEECF6F5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1828800"/>
            <a:ext cx="28575" cy="3714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667A38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7BCE7B60-01EC-4E45-BAD6-1D8FA3487B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1914525"/>
            <a:ext cx="17145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C94F3C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6DF94085-7EE5-4216-972A-8445CE4EA6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19625" y="1847850"/>
            <a:ext cx="20002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1A1A1A"/>
                </a:solidFill>
              </a:defRPr>
            </a:pPr>
            <a:r>
              <a:rPr sz="1650" b="1">
                <a:solidFill>
                  <a:srgbClr val="1A1A1A"/>
                </a:solidFill>
              </a:rPr>
              <a:t>WORK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CE23BB95-7FF3-466B-B254-C87900F60E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1847850"/>
            <a:ext cx="43815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0">
                <a:solidFill>
                  <a:srgbClr val="6A645E"/>
                </a:solidFill>
              </a:defRPr>
            </a:pPr>
            <a:r>
              <a:rPr sz="1500" b="0">
                <a:solidFill>
                  <a:srgbClr val="6A645E"/>
                </a:solidFill>
              </a:rPr>
              <a:t>Fast desk-side preparation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5F5FDCFB-F355-49FE-BDF8-55B7D7158B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2638425"/>
            <a:ext cx="17145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667A38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3A9501C1-6540-404E-9BA6-2E7ECA3ACE8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19625" y="2571750"/>
            <a:ext cx="20002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1A1A1A"/>
                </a:solidFill>
              </a:defRPr>
            </a:pPr>
            <a:r>
              <a:rPr sz="1650" b="1">
                <a:solidFill>
                  <a:srgbClr val="1A1A1A"/>
                </a:solidFill>
              </a:rPr>
              <a:t>TRAVEL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1EE3FB69-2DAA-475A-94EC-E7253FC3A49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2571750"/>
            <a:ext cx="43815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0">
                <a:solidFill>
                  <a:srgbClr val="6A645E"/>
                </a:solidFill>
              </a:defRPr>
            </a:pPr>
            <a:r>
              <a:rPr sz="1500" b="0">
                <a:solidFill>
                  <a:srgbClr val="6A645E"/>
                </a:solidFill>
              </a:rPr>
              <a:t>Light, portable format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D0D3062-4328-4D40-AE23-20F38909EE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3362325"/>
            <a:ext cx="17145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176A9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45935E5-EE36-4089-A71F-AD418EF67D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19625" y="3295650"/>
            <a:ext cx="20002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1A1A1A"/>
                </a:solidFill>
              </a:defRPr>
            </a:pPr>
            <a:r>
              <a:rPr sz="1650" b="1">
                <a:solidFill>
                  <a:srgbClr val="1A1A1A"/>
                </a:solidFill>
              </a:rPr>
              <a:t>HOME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87750973-3E58-4C29-884D-28A04BE8F6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3295650"/>
            <a:ext cx="43815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0">
                <a:solidFill>
                  <a:srgbClr val="6A645E"/>
                </a:solidFill>
              </a:defRPr>
            </a:pPr>
            <a:r>
              <a:rPr sz="1500" b="0">
                <a:solidFill>
                  <a:srgbClr val="6A645E"/>
                </a:solidFill>
              </a:rPr>
              <a:t>Hot, cold or sparkling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BBEF3DF7-7437-49CA-8B03-6BC0DF6AA7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4086225"/>
            <a:ext cx="17145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A83559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BFEC523E-BCAD-4056-AE63-4C03ADF88E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19625" y="4019550"/>
            <a:ext cx="20002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1A1A1A"/>
                </a:solidFill>
              </a:defRPr>
            </a:pPr>
            <a:r>
              <a:rPr sz="1650" b="1">
                <a:solidFill>
                  <a:srgbClr val="1A1A1A"/>
                </a:solidFill>
              </a:rPr>
              <a:t>FOODSERVICE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A00941FC-E7D9-486C-A607-75E1B748C9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4019550"/>
            <a:ext cx="43815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0">
                <a:solidFill>
                  <a:srgbClr val="6A645E"/>
                </a:solidFill>
              </a:defRPr>
            </a:pPr>
            <a:r>
              <a:rPr sz="1500" b="0">
                <a:solidFill>
                  <a:srgbClr val="6A645E"/>
                </a:solidFill>
              </a:rPr>
              <a:t>Repeatable serving ratio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AE3FA259-97DF-4582-9B89-D6BB1752CF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4810125"/>
            <a:ext cx="171450" cy="171450"/>
          </a:xfrm>
          <a:prstGeom xmlns:a="http://schemas.openxmlformats.org/drawingml/2006/main" prst="roundRect">
            <a:avLst>
              <a:gd name="adj" fmla="val 50000"/>
            </a:avLst>
          </a:prstGeom>
          <a:solidFill xmlns:a="http://schemas.openxmlformats.org/drawingml/2006/main">
            <a:srgbClr val="1A1A1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3E824D12-A3F9-457F-AEBE-4028657FA9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19625" y="4743450"/>
            <a:ext cx="20002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1A1A1A"/>
                </a:solidFill>
              </a:defRPr>
            </a:pPr>
            <a:r>
              <a:rPr sz="1650" b="1">
                <a:solidFill>
                  <a:srgbClr val="1A1A1A"/>
                </a:solidFill>
              </a:rPr>
              <a:t>GIFTING</a:t>
            </a:r>
          </a:p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6D8321A7-0CAF-413D-8BF6-0721EB9EBC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0" y="4743450"/>
            <a:ext cx="438150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0">
                <a:solidFill>
                  <a:srgbClr val="6A645E"/>
                </a:solidFill>
              </a:defRPr>
            </a:pPr>
            <a:r>
              <a:rPr sz="1500" b="0">
                <a:solidFill>
                  <a:srgbClr val="6A645E"/>
                </a:solidFill>
              </a:rPr>
              <a:t>Premium Korean presentation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C1D45F51-FD5A-46DC-8656-AAB536C0EA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191000" y="5734050"/>
            <a:ext cx="685800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667A38"/>
                </a:solidFill>
              </a:defRPr>
            </a:pPr>
            <a:r>
              <a:rPr sz="1800" b="1">
                <a:solidFill>
                  <a:srgbClr val="667A38"/>
                </a:solidFill>
              </a:rPr>
              <a:t>One format supports multiple moments without changing the core product.</a:t>
            </a:r>
          </a:p>
        </p:txBody>
      </p:sp>
      <p:sp xmlns:a="http://schemas.openxmlformats.org/drawingml/2006/main">
        <p:nvSpPr>
          <p:cNvPr id="24" name="TextBox 23"/>
          <p:cNvSpPr txBox="1"/>
          <p:nvPr/>
        </p:nvSpPr>
        <p:spPr>
          <a:xfrm>
            <a:off x="1920240" y="6711696"/>
            <a:ext cx="8351520" cy="100584"/>
          </a:xfrm>
          <a:prstGeom prst="rect">
            <a:avLst/>
          </a:prstGeom>
          <a:noFill/>
        </p:spPr>
        <p:txBody>
          <a:bodyPr wrap="none" lIns="0" rIns="0" tIns="0" bIns="0" anchor="ctr">
            <a:spAutoFit/>
          </a:bodyPr>
          <a:lstStyle/>
          <a:p>
            <a:pPr algn="ctr"/>
            <a:r>
              <a:rPr sz="530">
                <a:solidFill>
                  <a:srgbClr val="5F5B56"/>
                </a:solidFill>
                <a:latin typeface="Arial"/>
              </a:rPr>
              <a:t>PRELIMINARY DISTRIBUTOR MATERIAL - PROPRIETARY  |  © 2026 WOK FOODS (THAILAND) CO.,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65739114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5EF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35228786-18F6-46EE-960D-BFD5FE1848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00050"/>
            <a:ext cx="41910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176A9A"/>
                </a:solidFill>
              </a:defRPr>
            </a:pPr>
            <a:r>
              <a:rPr sz="975" b="1">
                <a:solidFill>
                  <a:srgbClr val="176A9A"/>
                </a:solidFill>
              </a:rPr>
              <a:t>RETAIL VALUE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7C5923F-7C21-4270-A65B-4E67206760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23900"/>
            <a:ext cx="10668000" cy="628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1A1A1A"/>
                </a:solidFill>
              </a:defRPr>
            </a:pPr>
            <a:r>
              <a:rPr sz="2850" b="1">
                <a:solidFill>
                  <a:srgbClr val="1A1A1A"/>
                </a:solidFill>
              </a:rPr>
              <a:t>Retailers gain a product that is easy to understand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F66E040-652C-46B1-A8B3-2B0FAA2433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438275"/>
            <a:ext cx="10858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76A9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CE07002-B80B-4AB2-B7E0-4DAF7E232B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34250" y="6496050"/>
            <a:ext cx="4191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PRELIMINARY DISTRIBUTOR PRESENTATION  •  JULY 2026  |  5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38756B5-E661-4BFC-866F-5379368419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1828800"/>
            <a:ext cx="85725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225" b="1">
                <a:solidFill>
                  <a:srgbClr val="C94F3C"/>
                </a:solidFill>
              </a:defRPr>
            </a:pPr>
            <a:r>
              <a:rPr sz="3225" b="1">
                <a:solidFill>
                  <a:srgbClr val="C94F3C"/>
                </a:solidFill>
              </a:rPr>
              <a:t>01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066EFC5-5623-48FC-948A-6E5233167B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52625" y="182880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75" b="1">
                <a:solidFill>
                  <a:srgbClr val="1A1A1A"/>
                </a:solidFill>
              </a:defRPr>
            </a:pPr>
            <a:r>
              <a:rPr sz="1875" b="1">
                <a:solidFill>
                  <a:srgbClr val="1A1A1A"/>
                </a:solidFill>
              </a:rPr>
              <a:t>The benefit is visible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D1C49868-0E8E-4507-B109-77FA8103A2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52625" y="2257425"/>
            <a:ext cx="8382000" cy="49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0">
                <a:solidFill>
                  <a:srgbClr val="6A645E"/>
                </a:solidFill>
              </a:defRPr>
            </a:pPr>
            <a:r>
              <a:rPr sz="1500" b="0">
                <a:solidFill>
                  <a:srgbClr val="6A645E"/>
                </a:solidFill>
              </a:rPr>
              <a:t>Tear, pour and mix can be demonstrated in seconds.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8C0CBB9B-D921-402D-932E-B05B70DBED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52625" y="2886075"/>
            <a:ext cx="8620125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9E0D6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C682CA25-E025-4940-89F8-DB11474E24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3086100"/>
            <a:ext cx="85725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225" b="1">
                <a:solidFill>
                  <a:srgbClr val="667A38"/>
                </a:solidFill>
              </a:defRPr>
            </a:pPr>
            <a:r>
              <a:rPr sz="3225" b="1">
                <a:solidFill>
                  <a:srgbClr val="667A38"/>
                </a:solidFill>
              </a:rPr>
              <a:t>02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75164353-9B8F-4B8B-BFC9-F1E3D0DC42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52625" y="308610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75" b="1">
                <a:solidFill>
                  <a:srgbClr val="1A1A1A"/>
                </a:solidFill>
              </a:defRPr>
            </a:pPr>
            <a:r>
              <a:rPr sz="1875" b="1">
                <a:solidFill>
                  <a:srgbClr val="1A1A1A"/>
                </a:solidFill>
              </a:rPr>
              <a:t>The range is navigable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E8605026-AD70-4471-90F4-C589C42EA0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52625" y="3514725"/>
            <a:ext cx="8382000" cy="49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0">
                <a:solidFill>
                  <a:srgbClr val="6A645E"/>
                </a:solidFill>
              </a:defRPr>
            </a:pPr>
            <a:r>
              <a:rPr sz="1500" b="0">
                <a:solidFill>
                  <a:srgbClr val="6A645E"/>
                </a:solidFill>
              </a:rPr>
              <a:t>Distinct colours and botanical cues separate each flavour.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89ACF1EB-C1AB-4D15-8253-8706DA16D3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52625" y="4143375"/>
            <a:ext cx="8620125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9E0D6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60C55685-CEB5-4F46-B284-744D27F2C9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4343400"/>
            <a:ext cx="857250" cy="666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225" b="1">
                <a:solidFill>
                  <a:srgbClr val="176A9A"/>
                </a:solidFill>
              </a:defRPr>
            </a:pPr>
            <a:r>
              <a:rPr sz="3225" b="1">
                <a:solidFill>
                  <a:srgbClr val="176A9A"/>
                </a:solidFill>
              </a:rPr>
              <a:t>03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A9BD744-AAAF-4F3B-B787-F89A43D549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52625" y="4343400"/>
            <a:ext cx="400050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875" b="1">
                <a:solidFill>
                  <a:srgbClr val="1A1A1A"/>
                </a:solidFill>
              </a:defRPr>
            </a:pPr>
            <a:r>
              <a:rPr sz="1875" b="1">
                <a:solidFill>
                  <a:srgbClr val="1A1A1A"/>
                </a:solidFill>
              </a:rPr>
              <a:t>The shelf story is premium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AB287333-AD22-4EE8-98E5-84E744E8BC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52625" y="4772025"/>
            <a:ext cx="8382000" cy="49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0">
                <a:solidFill>
                  <a:srgbClr val="6A645E"/>
                </a:solidFill>
              </a:defRPr>
            </a:pPr>
            <a:r>
              <a:rPr sz="1500" b="0">
                <a:solidFill>
                  <a:srgbClr val="6A645E"/>
                </a:solidFill>
              </a:rPr>
              <a:t>Contemporary Korean design creates recognition without looking medicinal.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1A0D6699-51B3-418D-9470-90195F0A32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5810250"/>
            <a:ext cx="10287000" cy="400050"/>
          </a:xfrm>
          <a:prstGeom xmlns:a="http://schemas.openxmlformats.org/drawingml/2006/main" prst="roundRect">
            <a:avLst>
              <a:gd name="adj" fmla="val 28571"/>
            </a:avLst>
          </a:prstGeom>
          <a:solidFill xmlns:a="http://schemas.openxmlformats.org/drawingml/2006/main">
            <a:srgbClr val="1A1A1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AE5ADF77-4E2D-435D-AF2D-11F1C6C6C6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5848350"/>
            <a:ext cx="98679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500" b="1">
                <a:solidFill>
                  <a:srgbClr val="FFFFFF"/>
                </a:solidFill>
              </a:defRPr>
            </a:pPr>
            <a:r>
              <a:rPr sz="1500" b="1">
                <a:solidFill>
                  <a:srgbClr val="FFFFFF"/>
                </a:solidFill>
              </a:rPr>
              <a:t>A short explanation can convert curiosity into trial.</a:t>
            </a:r>
          </a:p>
        </p:txBody>
      </p:sp>
      <p:sp xmlns:a="http://schemas.openxmlformats.org/drawingml/2006/main">
        <p:nvSpPr>
          <p:cNvPr id="18" name="TextBox 17"/>
          <p:cNvSpPr txBox="1"/>
          <p:nvPr/>
        </p:nvSpPr>
        <p:spPr>
          <a:xfrm>
            <a:off x="1920240" y="6711696"/>
            <a:ext cx="8351520" cy="100584"/>
          </a:xfrm>
          <a:prstGeom prst="rect">
            <a:avLst/>
          </a:prstGeom>
          <a:noFill/>
        </p:spPr>
        <p:txBody>
          <a:bodyPr wrap="none" lIns="0" rIns="0" tIns="0" bIns="0" anchor="ctr">
            <a:spAutoFit/>
          </a:bodyPr>
          <a:lstStyle/>
          <a:p>
            <a:pPr algn="ctr"/>
            <a:r>
              <a:rPr sz="530">
                <a:solidFill>
                  <a:srgbClr val="5F5B56"/>
                </a:solidFill>
                <a:latin typeface="Arial"/>
              </a:rPr>
              <a:t>PRELIMINARY DISTRIBUTOR MATERIAL - PROPRIETARY  |  © 2026 WOK FOODS (THAILAND) CO.,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64022541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5EF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11DE5B6A-F899-4E9D-8AD7-F4598220F2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00050"/>
            <a:ext cx="41910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C94F3C"/>
                </a:solidFill>
              </a:defRPr>
            </a:pPr>
            <a:r>
              <a:rPr sz="975" b="1">
                <a:solidFill>
                  <a:srgbClr val="C94F3C"/>
                </a:solidFill>
              </a:rPr>
              <a:t>DISTRIBUTOR VALUE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2D537B2-2EB7-41B0-BEE2-3C609BCB25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23900"/>
            <a:ext cx="10668000" cy="628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1A1A1A"/>
                </a:solidFill>
              </a:defRPr>
            </a:pPr>
            <a:r>
              <a:rPr sz="2850" b="1">
                <a:solidFill>
                  <a:srgbClr val="1A1A1A"/>
                </a:solidFill>
              </a:rPr>
              <a:t>The format is designed for efficient ambient distribution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F285D73-6F9B-4607-ABC0-A8A1C47C98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438275"/>
            <a:ext cx="10858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4F3C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11E2D8D7-E2B5-42F3-8631-57744BD86F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34250" y="6496050"/>
            <a:ext cx="4191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PRELIMINARY DISTRIBUTOR PRESENTATION  •  JULY 2026  |  6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3475E38-2BBD-4038-A213-726A7B01DD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2076450"/>
            <a:ext cx="2571750" cy="609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3150" b="1">
                <a:solidFill>
                  <a:srgbClr val="C94F3C"/>
                </a:solidFill>
              </a:defRPr>
            </a:pPr>
            <a:r>
              <a:rPr sz="3150" b="1">
                <a:solidFill>
                  <a:srgbClr val="C94F3C"/>
                </a:solidFill>
              </a:rPr>
              <a:t>24 mo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806F978-3E4F-497B-A65E-9BD03AF711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2695575"/>
            <a:ext cx="25717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1">
                <a:solidFill>
                  <a:srgbClr val="6A645E"/>
                </a:solidFill>
              </a:defRPr>
            </a:pPr>
            <a:r>
              <a:rPr sz="975" b="1">
                <a:solidFill>
                  <a:srgbClr val="6A645E"/>
                </a:solidFill>
              </a:rPr>
              <a:t>DECLARED SHELF LIFE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C2A603FA-D333-43D0-9BDD-4AF0E1842D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48050" y="2076450"/>
            <a:ext cx="2571750" cy="609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3150" b="1">
                <a:solidFill>
                  <a:srgbClr val="667A38"/>
                </a:solidFill>
              </a:defRPr>
            </a:pPr>
            <a:r>
              <a:rPr sz="3150" b="1">
                <a:solidFill>
                  <a:srgbClr val="667A38"/>
                </a:solidFill>
              </a:rPr>
              <a:t>20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2E7D1E5F-0E41-401C-AEA6-42D3885B997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448050" y="2695575"/>
            <a:ext cx="25717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1">
                <a:solidFill>
                  <a:srgbClr val="6A645E"/>
                </a:solidFill>
              </a:defRPr>
            </a:pPr>
            <a:r>
              <a:rPr sz="975" b="1">
                <a:solidFill>
                  <a:srgbClr val="6A645E"/>
                </a:solidFill>
              </a:rPr>
              <a:t>RETAIL BOXES PER CASE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DBE5161E-3D55-4181-B99A-91F97146671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5550" y="2076450"/>
            <a:ext cx="2571750" cy="609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3150" b="1">
                <a:solidFill>
                  <a:srgbClr val="176A9A"/>
                </a:solidFill>
              </a:defRPr>
            </a:pPr>
            <a:r>
              <a:rPr sz="3150" b="1">
                <a:solidFill>
                  <a:srgbClr val="176A9A"/>
                </a:solidFill>
              </a:rPr>
              <a:t>100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BC2FCAAE-7F30-4551-8724-CAC3E7CCA7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05550" y="2695575"/>
            <a:ext cx="25717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1">
                <a:solidFill>
                  <a:srgbClr val="6A645E"/>
                </a:solidFill>
              </a:defRPr>
            </a:pPr>
            <a:r>
              <a:rPr sz="975" b="1">
                <a:solidFill>
                  <a:srgbClr val="6A645E"/>
                </a:solidFill>
              </a:rPr>
              <a:t>CASES PER QUOTED PALLET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AAB790B9-DA22-4DA3-B4E1-B4C1AEBFD7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63050" y="2076450"/>
            <a:ext cx="2571750" cy="609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3150" b="1">
                <a:solidFill>
                  <a:srgbClr val="A83559"/>
                </a:solidFill>
              </a:defRPr>
            </a:pPr>
            <a:r>
              <a:rPr sz="3150" b="1">
                <a:solidFill>
                  <a:srgbClr val="A83559"/>
                </a:solidFill>
              </a:rPr>
              <a:t>2,000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ED14F8C7-5F64-437E-87BF-61BE3F1746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63050" y="2695575"/>
            <a:ext cx="2571750" cy="3048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975" b="1">
                <a:solidFill>
                  <a:srgbClr val="6A645E"/>
                </a:solidFill>
              </a:defRPr>
            </a:pPr>
            <a:r>
              <a:rPr sz="975" b="1">
                <a:solidFill>
                  <a:srgbClr val="6A645E"/>
                </a:solidFill>
              </a:rPr>
              <a:t>RETAIL BOXES PER PALLET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F5022ED0-62C9-4D06-9E1F-B9ADA0759F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95350" y="3714750"/>
            <a:ext cx="104013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9E0D6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E5E0E2CD-D7A1-452F-B68C-7C0F880D22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4133850"/>
            <a:ext cx="3000375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800" b="1">
                <a:solidFill>
                  <a:srgbClr val="1A1A1A"/>
                </a:solidFill>
              </a:defRPr>
            </a:pPr>
            <a:r>
              <a:rPr sz="1800" b="1">
                <a:solidFill>
                  <a:srgbClr val="1A1A1A"/>
                </a:solidFill>
              </a:rPr>
              <a:t>Ambient / cool storage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E426BEE-958E-452A-9BD2-3C897ABCA7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91050" y="4133850"/>
            <a:ext cx="3000375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800" b="1">
                <a:solidFill>
                  <a:srgbClr val="1A1A1A"/>
                </a:solidFill>
              </a:defRPr>
            </a:pPr>
            <a:r>
              <a:rPr sz="1800" b="1">
                <a:solidFill>
                  <a:srgbClr val="1A1A1A"/>
                </a:solidFill>
              </a:rPr>
              <a:t>Compact 200 mL retail box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E8A15238-9D9B-4EEC-804A-F5CD913748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229600" y="4133850"/>
            <a:ext cx="3000375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800" b="1">
                <a:solidFill>
                  <a:srgbClr val="1A1A1A"/>
                </a:solidFill>
              </a:defRPr>
            </a:pPr>
            <a:r>
              <a:rPr sz="1800" b="1">
                <a:solidFill>
                  <a:srgbClr val="1A1A1A"/>
                </a:solidFill>
              </a:rPr>
              <a:t>Mixed-product sample pallet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53B99616-ADFA-4199-BA97-C1C3A7C2FA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524000" y="5086350"/>
            <a:ext cx="9144000" cy="609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725" b="0">
                <a:solidFill>
                  <a:srgbClr val="6A645E"/>
                </a:solidFill>
              </a:defRPr>
            </a:pPr>
            <a:r>
              <a:rPr sz="1725" b="0">
                <a:solidFill>
                  <a:srgbClr val="6A645E"/>
                </a:solidFill>
              </a:rPr>
              <a:t>Long shelf life can support broader territory coverage, while the mixed-pallet option allows a focused launch across four SKUs.</a:t>
            </a:r>
          </a:p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44EEEB1D-1453-4CA5-9D1E-4D7BBE0AF6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210300"/>
            <a:ext cx="80962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All logistics figures are supplier-reported or calculated from supplier carton data; pallet footprint and tare remain to be confirmed.</a:t>
            </a:r>
          </a:p>
        </p:txBody>
      </p:sp>
      <p:sp xmlns:a="http://schemas.openxmlformats.org/drawingml/2006/main">
        <p:nvSpPr>
          <p:cNvPr id="19" name="TextBox 18"/>
          <p:cNvSpPr txBox="1"/>
          <p:nvPr/>
        </p:nvSpPr>
        <p:spPr>
          <a:xfrm>
            <a:off x="1920240" y="6711696"/>
            <a:ext cx="8351520" cy="100584"/>
          </a:xfrm>
          <a:prstGeom prst="rect">
            <a:avLst/>
          </a:prstGeom>
          <a:noFill/>
        </p:spPr>
        <p:txBody>
          <a:bodyPr wrap="none" lIns="0" rIns="0" tIns="0" bIns="0" anchor="ctr">
            <a:spAutoFit/>
          </a:bodyPr>
          <a:lstStyle/>
          <a:p>
            <a:pPr algn="ctr"/>
            <a:r>
              <a:rPr sz="530">
                <a:solidFill>
                  <a:srgbClr val="5F5B56"/>
                </a:solidFill>
                <a:latin typeface="Arial"/>
              </a:rPr>
              <a:t>PRELIMINARY DISTRIBUTOR MATERIAL - PROPRIETARY  |  © 2026 WOK FOODS (THAILAND) CO.,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5470329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5EF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8CE57787-CEF4-4DDE-B0C5-1A4D260C94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00050"/>
            <a:ext cx="41910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A83559"/>
                </a:solidFill>
              </a:defRPr>
            </a:pPr>
            <a:r>
              <a:rPr sz="975" b="1">
                <a:solidFill>
                  <a:srgbClr val="A83559"/>
                </a:solidFill>
              </a:rPr>
              <a:t>CHANNEL EXPANSION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F40A100-4EE1-456A-935D-895532CF8D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23900"/>
            <a:ext cx="10668000" cy="628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1A1A1A"/>
                </a:solidFill>
              </a:defRPr>
            </a:pPr>
            <a:r>
              <a:rPr sz="2850" b="1">
                <a:solidFill>
                  <a:srgbClr val="1A1A1A"/>
                </a:solidFill>
              </a:rPr>
              <a:t>One format can support several routes to market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F5F3E2FA-3443-4FE5-B153-FB2F8CE49A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438275"/>
            <a:ext cx="10858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A83559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E97862F-79FA-4393-B051-CD65EA64B1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34250" y="6496050"/>
            <a:ext cx="4191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PRELIMINARY DISTRIBUTOR PRESENTATION  •  JULY 2026  |  7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A048B20A-B37C-4964-852E-874880BD73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2000250"/>
            <a:ext cx="1809750" cy="1809750"/>
          </a:xfrm>
          <a:prstGeom xmlns:a="http://schemas.openxmlformats.org/drawingml/2006/main" prst="roundRect">
            <a:avLst>
              <a:gd name="adj" fmla="val 8421"/>
            </a:avLst>
          </a:prstGeom>
          <a:solidFill xmlns:a="http://schemas.openxmlformats.org/drawingml/2006/main">
            <a:srgbClr val="C94F3C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3ED68342-8016-4C45-BCB3-AC2AAC7F3D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2143125"/>
            <a:ext cx="14287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2100" b="1">
                <a:solidFill>
                  <a:srgbClr val="FFFFFF"/>
                </a:solidFill>
              </a:defRPr>
            </a:pPr>
            <a:r>
              <a:rPr sz="2100" b="1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E461A9C9-F49F-4CBC-88A8-654E06B199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2714625"/>
            <a:ext cx="15049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350" b="1">
                <a:solidFill>
                  <a:srgbClr val="FFFFFF"/>
                </a:solidFill>
              </a:defRPr>
            </a:pPr>
            <a:r>
              <a:rPr sz="1350" b="1">
                <a:solidFill>
                  <a:srgbClr val="FFFFFF"/>
                </a:solidFill>
              </a:rPr>
              <a:t>SPECIALTY RETAIL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56DF36BE-C614-488C-934A-99820696C36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3286125"/>
            <a:ext cx="14668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125" b="0">
                <a:solidFill>
                  <a:srgbClr val="FFFFFF"/>
                </a:solidFill>
              </a:defRPr>
            </a:pPr>
            <a:r>
              <a:rPr sz="1125" b="0">
                <a:solidFill>
                  <a:srgbClr val="FFFFFF"/>
                </a:solidFill>
              </a:rPr>
              <a:t>Premium shelf story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FA9AA133-A8EB-4DDD-BEB1-AC068758DB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71800" y="2000250"/>
            <a:ext cx="1809750" cy="1809750"/>
          </a:xfrm>
          <a:prstGeom xmlns:a="http://schemas.openxmlformats.org/drawingml/2006/main" prst="roundRect">
            <a:avLst>
              <a:gd name="adj" fmla="val 8421"/>
            </a:avLst>
          </a:prstGeom>
          <a:solidFill xmlns:a="http://schemas.openxmlformats.org/drawingml/2006/main">
            <a:srgbClr val="667A38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FF1C609F-8856-49F5-AF80-6AD3C8B455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162300" y="2143125"/>
            <a:ext cx="14287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2100" b="1">
                <a:solidFill>
                  <a:srgbClr val="FFFFFF"/>
                </a:solidFill>
              </a:defRPr>
            </a:pPr>
            <a:r>
              <a:rPr sz="2100" b="1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AE163562-CA9E-4C40-93C1-9F038FAD34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124200" y="2714625"/>
            <a:ext cx="15049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350" b="1">
                <a:solidFill>
                  <a:srgbClr val="FFFFFF"/>
                </a:solidFill>
              </a:defRPr>
            </a:pPr>
            <a:r>
              <a:rPr sz="1350" b="1">
                <a:solidFill>
                  <a:srgbClr val="FFFFFF"/>
                </a:solidFill>
              </a:rPr>
              <a:t>E-COMMERCE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299DEAF1-40A0-4CE2-BAA9-F531F3D3ED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143250" y="3286125"/>
            <a:ext cx="14668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125" b="0">
                <a:solidFill>
                  <a:srgbClr val="FFFFFF"/>
                </a:solidFill>
              </a:defRPr>
            </a:pPr>
            <a:r>
              <a:rPr sz="1125" b="0">
                <a:solidFill>
                  <a:srgbClr val="FFFFFF"/>
                </a:solidFill>
              </a:rPr>
              <a:t>Light, visual, demonstrable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869DF918-E527-4AA9-8C1D-405E00E44D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62550" y="2000250"/>
            <a:ext cx="1809750" cy="1809750"/>
          </a:xfrm>
          <a:prstGeom xmlns:a="http://schemas.openxmlformats.org/drawingml/2006/main" prst="roundRect">
            <a:avLst>
              <a:gd name="adj" fmla="val 8421"/>
            </a:avLst>
          </a:prstGeom>
          <a:solidFill xmlns:a="http://schemas.openxmlformats.org/drawingml/2006/main">
            <a:srgbClr val="176A9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BF4DAAEC-1E8F-4980-A592-B7C01E7D75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53050" y="2143125"/>
            <a:ext cx="14287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2100" b="1">
                <a:solidFill>
                  <a:srgbClr val="FFFFFF"/>
                </a:solidFill>
              </a:defRPr>
            </a:pPr>
            <a:r>
              <a:rPr sz="2100" b="1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484B8588-4E4D-4823-9DEA-B3DED0AB4D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14950" y="2714625"/>
            <a:ext cx="15049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350" b="1">
                <a:solidFill>
                  <a:srgbClr val="FFFFFF"/>
                </a:solidFill>
              </a:defRPr>
            </a:pPr>
            <a:r>
              <a:rPr sz="1350" b="1">
                <a:solidFill>
                  <a:srgbClr val="FFFFFF"/>
                </a:solidFill>
              </a:rPr>
              <a:t>HORECA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549F1A4F-84B0-456F-ADF6-EA7612F783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0" y="3286125"/>
            <a:ext cx="14668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125" b="0">
                <a:solidFill>
                  <a:srgbClr val="FFFFFF"/>
                </a:solidFill>
              </a:defRPr>
            </a:pPr>
            <a:r>
              <a:rPr sz="1125" b="0">
                <a:solidFill>
                  <a:srgbClr val="FFFFFF"/>
                </a:solidFill>
              </a:rPr>
              <a:t>Consistent preparation ratio</a:t>
            </a:r>
          </a:p>
        </p:txBody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8B63D97D-FD5A-4501-866B-90426A2AC9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53300" y="2000250"/>
            <a:ext cx="1809750" cy="1809750"/>
          </a:xfrm>
          <a:prstGeom xmlns:a="http://schemas.openxmlformats.org/drawingml/2006/main" prst="roundRect">
            <a:avLst>
              <a:gd name="adj" fmla="val 8421"/>
            </a:avLst>
          </a:prstGeom>
          <a:solidFill xmlns:a="http://schemas.openxmlformats.org/drawingml/2006/main">
            <a:srgbClr val="A83559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8E847EDB-7470-4EFA-ABB9-A4FACC6B003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43800" y="2143125"/>
            <a:ext cx="14287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2100" b="1">
                <a:solidFill>
                  <a:srgbClr val="FFFFFF"/>
                </a:solidFill>
              </a:defRPr>
            </a:pPr>
            <a:r>
              <a:rPr sz="2100" b="1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F23B4001-2922-4020-B4A0-F46A1F8A09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05700" y="2714625"/>
            <a:ext cx="15049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350" b="1">
                <a:solidFill>
                  <a:srgbClr val="FFFFFF"/>
                </a:solidFill>
              </a:defRPr>
            </a:pPr>
            <a:r>
              <a:rPr sz="1350" b="1">
                <a:solidFill>
                  <a:srgbClr val="FFFFFF"/>
                </a:solidFill>
              </a:rPr>
              <a:t>OFFICE &amp; TRAVEL</a:t>
            </a:r>
          </a:p>
        </p:txBody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BF8605FD-62DC-412A-B9DF-A7F7FDE4E3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24750" y="3286125"/>
            <a:ext cx="14668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125" b="0">
                <a:solidFill>
                  <a:srgbClr val="FFFFFF"/>
                </a:solidFill>
              </a:defRPr>
            </a:pPr>
            <a:r>
              <a:rPr sz="1125" b="0">
                <a:solidFill>
                  <a:srgbClr val="FFFFFF"/>
                </a:solidFill>
              </a:rPr>
              <a:t>Portable single serves</a:t>
            </a:r>
          </a:p>
        </p:txBody>
      </p:sp>
      <p:sp>
        <p:nvSpPr>
          <p:cNvPr id="21" name="">
            <a:extLst xmlns:a="http://schemas.openxmlformats.org/drawingml/2006/main">
              <a:ext uri="{FF2B5EF4-FFF2-40B4-BE49-F238E27FC236}">
                <a16:creationId xmlns:a16="http://schemas.microsoft.com/office/drawing/2014/main" id="{52DA61A6-70AF-49DA-91D7-EF8AAC828F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44050" y="2000250"/>
            <a:ext cx="1809750" cy="1809750"/>
          </a:xfrm>
          <a:prstGeom xmlns:a="http://schemas.openxmlformats.org/drawingml/2006/main" prst="roundRect">
            <a:avLst>
              <a:gd name="adj" fmla="val 8421"/>
            </a:avLst>
          </a:prstGeom>
          <a:solidFill xmlns:a="http://schemas.openxmlformats.org/drawingml/2006/main">
            <a:srgbClr val="1A1A1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CDFBF577-235E-4736-8E30-EA3933053C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34550" y="2143125"/>
            <a:ext cx="14287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2100" b="1">
                <a:solidFill>
                  <a:srgbClr val="FFFFFF"/>
                </a:solidFill>
              </a:defRPr>
            </a:pPr>
            <a:r>
              <a:rPr sz="2100" b="1">
                <a:solidFill>
                  <a:srgbClr val="FFFFFF"/>
                </a:solidFill>
              </a:rPr>
              <a:t>05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A2EE4EED-DA1A-4897-BDF6-45E6127AA3C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696450" y="2714625"/>
            <a:ext cx="15049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350" b="1">
                <a:solidFill>
                  <a:srgbClr val="FFFFFF"/>
                </a:solidFill>
              </a:defRPr>
            </a:pPr>
            <a:r>
              <a:rPr sz="1350" b="1">
                <a:solidFill>
                  <a:srgbClr val="FFFFFF"/>
                </a:solidFill>
              </a:rPr>
              <a:t>GIFTING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3B984223-B49E-4495-9641-72375A1C91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0" y="3286125"/>
            <a:ext cx="146685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125" b="0">
                <a:solidFill>
                  <a:srgbClr val="FFFFFF"/>
                </a:solidFill>
              </a:defRPr>
            </a:pPr>
            <a:r>
              <a:rPr sz="1125" b="0">
                <a:solidFill>
                  <a:srgbClr val="FFFFFF"/>
                </a:solidFill>
              </a:rPr>
              <a:t>Korean design appeal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FC320B18-1AD3-4BA9-8981-17A57A709E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81125" y="4514850"/>
            <a:ext cx="9429750" cy="781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800" b="1">
                <a:solidFill>
                  <a:srgbClr val="1A1A1A"/>
                </a:solidFill>
              </a:defRPr>
            </a:pPr>
            <a:r>
              <a:rPr sz="1800" b="1">
                <a:solidFill>
                  <a:srgbClr val="1A1A1A"/>
                </a:solidFill>
              </a:rPr>
              <a:t>Distributors can start with the channel that best fits their market, then broaden without changing the product architecture.</a:t>
            </a:r>
          </a:p>
        </p:txBody>
      </p:sp>
      <p:sp xmlns:a="http://schemas.openxmlformats.org/drawingml/2006/main">
        <p:nvSpPr>
          <p:cNvPr id="26" name="TextBox 25"/>
          <p:cNvSpPr txBox="1"/>
          <p:nvPr/>
        </p:nvSpPr>
        <p:spPr>
          <a:xfrm>
            <a:off x="1920240" y="6711696"/>
            <a:ext cx="8351520" cy="100584"/>
          </a:xfrm>
          <a:prstGeom prst="rect">
            <a:avLst/>
          </a:prstGeom>
          <a:noFill/>
        </p:spPr>
        <p:txBody>
          <a:bodyPr wrap="none" lIns="0" rIns="0" tIns="0" bIns="0" anchor="ctr">
            <a:spAutoFit/>
          </a:bodyPr>
          <a:lstStyle/>
          <a:p>
            <a:pPr algn="ctr"/>
            <a:r>
              <a:rPr sz="530">
                <a:solidFill>
                  <a:srgbClr val="5F5B56"/>
                </a:solidFill>
                <a:latin typeface="Arial"/>
              </a:rPr>
              <a:t>PRELIMINARY DISTRIBUTOR MATERIAL - PROPRIETARY  |  © 2026 WOK FOODS (THAILAND) CO.,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91939304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5EF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D74EDDA9-CA45-498B-B3D7-32F44A1673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00050"/>
            <a:ext cx="41910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C94F3C"/>
                </a:solidFill>
              </a:defRPr>
            </a:pPr>
            <a:r>
              <a:rPr sz="975" b="1">
                <a:solidFill>
                  <a:srgbClr val="C94F3C"/>
                </a:solidFill>
              </a:rPr>
              <a:t>BRAND DIFFERENTIATION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EB7097F-6164-46B1-B7D2-572CEE404B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23900"/>
            <a:ext cx="10668000" cy="628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1A1A1A"/>
                </a:solidFill>
              </a:defRPr>
            </a:pPr>
            <a:r>
              <a:rPr sz="2850" b="1">
                <a:solidFill>
                  <a:srgbClr val="1A1A1A"/>
                </a:solidFill>
              </a:rPr>
              <a:t>Korean identity gives the range a clear point of difference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074E446-369D-4CB8-8A0D-2A8826E609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438275"/>
            <a:ext cx="10858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94F3C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2C37273-138D-45FD-AE03-385D0B6499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34250" y="6496050"/>
            <a:ext cx="4191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PRELIMINARY DISTRIBUTOR PRESENTATION  •  JULY 2026  |  8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E2F6C2F6-4942-45FF-8E8B-DF67054B08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1866900"/>
            <a:ext cx="4810125" cy="857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4350" b="1">
                <a:solidFill>
                  <a:srgbClr val="1A1A1A"/>
                </a:solidFill>
              </a:defRPr>
            </a:pPr>
            <a:r>
              <a:rPr sz="4350" b="1">
                <a:solidFill>
                  <a:srgbClr val="1A1A1A"/>
                </a:solidFill>
              </a:rPr>
              <a:t>HAN:DROP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53031C8-569E-44F2-AF1D-933F559303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2781300"/>
            <a:ext cx="2381250" cy="5905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A83559"/>
                </a:solidFill>
              </a:defRPr>
            </a:pPr>
            <a:r>
              <a:rPr sz="3000" b="1">
                <a:solidFill>
                  <a:srgbClr val="A83559"/>
                </a:solidFill>
              </a:rPr>
              <a:t>한 방울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65A445D9-0953-416E-B9B7-EAD98F679FF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3571875"/>
            <a:ext cx="4762500" cy="361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C94F3C"/>
                </a:solidFill>
              </a:defRPr>
            </a:pPr>
            <a:r>
              <a:rPr sz="1500" b="1">
                <a:solidFill>
                  <a:srgbClr val="C94F3C"/>
                </a:solidFill>
              </a:rPr>
              <a:t>KOREA, BREWED INTO A DROP.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007E4B00-05C1-45D0-9512-05723443EB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62650" y="1866900"/>
            <a:ext cx="28575" cy="3695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9E0D6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B3553211-91E1-4A09-974C-7809E11F8C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1809750"/>
            <a:ext cx="40005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1A1A1A"/>
                </a:solidFill>
              </a:defRPr>
            </a:pPr>
            <a:r>
              <a:rPr sz="1650" b="1">
                <a:solidFill>
                  <a:srgbClr val="1A1A1A"/>
                </a:solidFill>
              </a:rPr>
              <a:t>Readable globally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A6FBD025-7BB0-41B1-AE88-9B65B0148C1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2133600"/>
            <a:ext cx="4476750" cy="49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6A645E"/>
                </a:solidFill>
              </a:defRPr>
            </a:pPr>
            <a:r>
              <a:rPr sz="1350" b="0">
                <a:solidFill>
                  <a:srgbClr val="6A645E"/>
                </a:solidFill>
              </a:rPr>
              <a:t>English-led communication with a controlled Korean signature.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CE873570-ADF9-4052-AC98-78E2A9B204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2743200"/>
            <a:ext cx="40005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1A1A1A"/>
                </a:solidFill>
              </a:defRPr>
            </a:pPr>
            <a:r>
              <a:rPr sz="1650" b="1">
                <a:solidFill>
                  <a:srgbClr val="1A1A1A"/>
                </a:solidFill>
              </a:rPr>
              <a:t>Recognisably Korean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5902B26C-0D92-4417-A3B2-A59CDAF338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3067050"/>
            <a:ext cx="4476750" cy="49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6A645E"/>
                </a:solidFill>
              </a:defRPr>
            </a:pPr>
            <a:r>
              <a:rPr sz="1350" b="0">
                <a:solidFill>
                  <a:srgbClr val="6A645E"/>
                </a:solidFill>
              </a:rPr>
              <a:t>Hangul, restraint and colour create authenticity without clichés.</a:t>
            </a:r>
          </a:p>
        </p:txBody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1B2CA6CB-3111-442D-B7D0-E5373434FD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3676650"/>
            <a:ext cx="40005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1A1A1A"/>
                </a:solidFill>
              </a:defRPr>
            </a:pPr>
            <a:r>
              <a:rPr sz="1650" b="1">
                <a:solidFill>
                  <a:srgbClr val="1A1A1A"/>
                </a:solidFill>
              </a:rPr>
              <a:t>Premium, not medicinal</a:t>
            </a:r>
          </a:p>
        </p:txBody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D5287F9E-A3C5-443D-8D53-68B31BA540F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4000500"/>
            <a:ext cx="4476750" cy="49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6A645E"/>
                </a:solidFill>
              </a:defRPr>
            </a:pPr>
            <a:r>
              <a:rPr sz="1350" b="0">
                <a:solidFill>
                  <a:srgbClr val="6A645E"/>
                </a:solidFill>
              </a:rPr>
              <a:t>Botanical illustration and clean hierarchy keep the focus on taste.</a:t>
            </a:r>
          </a:p>
        </p:txBody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0710013A-DD86-402C-8923-DC2584CC6B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4610100"/>
            <a:ext cx="4000500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1A1A1A"/>
                </a:solidFill>
              </a:defRPr>
            </a:pPr>
            <a:r>
              <a:rPr sz="1650" b="1">
                <a:solidFill>
                  <a:srgbClr val="1A1A1A"/>
                </a:solidFill>
              </a:rPr>
              <a:t>Built as a family</a:t>
            </a:r>
          </a:p>
        </p:txBody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32DDC1C0-619E-4FA9-A236-2D215CF41F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4933950"/>
            <a:ext cx="4476750" cy="49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6A645E"/>
                </a:solidFill>
              </a:defRPr>
            </a:pPr>
            <a:r>
              <a:rPr sz="1350" b="0">
                <a:solidFill>
                  <a:srgbClr val="6A645E"/>
                </a:solidFill>
              </a:rPr>
              <a:t>One visual system can extend to new flavours and formats.</a:t>
            </a:r>
          </a:p>
        </p:txBody>
      </p:sp>
      <p:sp xmlns:a="http://schemas.openxmlformats.org/drawingml/2006/main">
        <p:nvSpPr>
          <p:cNvPr id="17" name="TextBox 16"/>
          <p:cNvSpPr txBox="1"/>
          <p:nvPr/>
        </p:nvSpPr>
        <p:spPr>
          <a:xfrm>
            <a:off x="1920240" y="6711696"/>
            <a:ext cx="8351520" cy="100584"/>
          </a:xfrm>
          <a:prstGeom prst="rect">
            <a:avLst/>
          </a:prstGeom>
          <a:noFill/>
        </p:spPr>
        <p:txBody>
          <a:bodyPr wrap="none" lIns="0" rIns="0" tIns="0" bIns="0" anchor="ctr">
            <a:spAutoFit/>
          </a:bodyPr>
          <a:lstStyle/>
          <a:p>
            <a:pPr algn="ctr"/>
            <a:r>
              <a:rPr sz="530">
                <a:solidFill>
                  <a:srgbClr val="5F5B56"/>
                </a:solidFill>
                <a:latin typeface="Arial"/>
              </a:rPr>
              <a:t>PRELIMINARY DISTRIBUTOR MATERIAL - PROPRIETARY  |  © 2026 WOK FOODS (THAILAND) CO.,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90205545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5EFE6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C6C01D35-6579-4CBE-A199-ECD1728AF4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400050"/>
            <a:ext cx="4191000" cy="22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667A38"/>
                </a:solidFill>
              </a:defRPr>
            </a:pPr>
            <a:r>
              <a:rPr sz="975" b="1">
                <a:solidFill>
                  <a:srgbClr val="667A38"/>
                </a:solidFill>
              </a:rPr>
              <a:t>MARKET ADAPTATION</a:t>
            </a:r>
          </a:p>
        </p:txBody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87CD9E8-2D3B-4340-808B-A438810BEB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723900"/>
            <a:ext cx="10668000" cy="6286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1A1A1A"/>
                </a:solidFill>
              </a:defRPr>
            </a:pPr>
            <a:r>
              <a:rPr sz="2850" b="1">
                <a:solidFill>
                  <a:srgbClr val="1A1A1A"/>
                </a:solidFill>
              </a:rPr>
              <a:t>The brand stays consistent while compliance stays local</a:t>
            </a:r>
          </a:p>
        </p:txBody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A688C786-585B-46AC-9B70-94C37D05A3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1438275"/>
            <a:ext cx="108585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667A38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1A351BC7-4F9B-4E0A-A604-44A4DD4A47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34250" y="6496050"/>
            <a:ext cx="419100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r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PRELIMINARY DISTRIBUTOR PRESENTATION  •  JULY 2026  |  9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A8723D8-87D9-4FB0-BBA4-1BEFA2596B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1981200"/>
            <a:ext cx="40005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800" b="1">
                <a:solidFill>
                  <a:srgbClr val="667A38"/>
                </a:solidFill>
              </a:defRPr>
            </a:pPr>
            <a:r>
              <a:rPr sz="1800" b="1">
                <a:solidFill>
                  <a:srgbClr val="667A38"/>
                </a:solidFill>
              </a:rPr>
              <a:t>GLOBAL FRONT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4140B868-958D-4119-A603-64D9E61241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2552700"/>
            <a:ext cx="4000500" cy="1809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800" b="0">
                <a:solidFill>
                  <a:srgbClr val="1A1A1A"/>
                </a:solidFill>
              </a:defRPr>
            </a:pPr>
            <a:r>
              <a:rPr sz="1800" b="0">
                <a:solidFill>
                  <a:srgbClr val="1A1A1A"/>
                </a:solidFill>
              </a:rPr>
              <a:t>Locked brand identity</a:t>
            </a:r>
          </a:p>
          <a:p xmlns:a="http://schemas.openxmlformats.org/drawingml/2006/main">
            <a:pPr algn="ctr">
              <a:defRPr sz="1800" b="0">
                <a:solidFill>
                  <a:srgbClr val="1A1A1A"/>
                </a:solidFill>
              </a:defRPr>
            </a:pPr>
            <a:r>
              <a:rPr sz="1800" b="0">
                <a:solidFill>
                  <a:srgbClr val="1A1A1A"/>
                </a:solidFill>
              </a:rPr>
              <a:t>Flavour navigation</a:t>
            </a:r>
          </a:p>
          <a:p xmlns:a="http://schemas.openxmlformats.org/drawingml/2006/main">
            <a:pPr algn="ctr">
              <a:defRPr sz="1800" b="0">
                <a:solidFill>
                  <a:srgbClr val="1A1A1A"/>
                </a:solidFill>
              </a:defRPr>
            </a:pPr>
            <a:r>
              <a:rPr sz="1800" b="0">
                <a:solidFill>
                  <a:srgbClr val="1A1A1A"/>
                </a:solidFill>
              </a:rPr>
              <a:t>Preparation cue</a:t>
            </a:r>
          </a:p>
          <a:p xmlns:a="http://schemas.openxmlformats.org/drawingml/2006/main">
            <a:pPr algn="ctr">
              <a:defRPr sz="1800" b="0">
                <a:solidFill>
                  <a:srgbClr val="1A1A1A"/>
                </a:solidFill>
              </a:defRPr>
            </a:pPr>
            <a:r>
              <a:rPr sz="1800" b="0">
                <a:solidFill>
                  <a:srgbClr val="1A1A1A"/>
                </a:solidFill>
              </a:rPr>
              <a:t>Made-in-Korea signal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754C8022-84F9-4D64-AFBB-DA8DD17624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753100" y="1809750"/>
            <a:ext cx="28575" cy="304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E9E0D6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FD82E958-C7E6-456F-98F9-ADD597E623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1981200"/>
            <a:ext cx="4000500" cy="381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800" b="1">
                <a:solidFill>
                  <a:srgbClr val="A83559"/>
                </a:solidFill>
              </a:defRPr>
            </a:pPr>
            <a:r>
              <a:rPr sz="1800" b="1">
                <a:solidFill>
                  <a:srgbClr val="A83559"/>
                </a:solidFill>
              </a:rPr>
              <a:t>LOCAL BACK PANEL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0182AE0-30D8-4CB8-ADA4-E1A48BF44A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0" y="2552700"/>
            <a:ext cx="4000500" cy="1809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800" b="0">
                <a:solidFill>
                  <a:srgbClr val="1A1A1A"/>
                </a:solidFill>
              </a:defRPr>
            </a:pPr>
            <a:r>
              <a:rPr sz="1800" b="0">
                <a:solidFill>
                  <a:srgbClr val="1A1A1A"/>
                </a:solidFill>
              </a:rPr>
              <a:t>Legal product name</a:t>
            </a:r>
          </a:p>
          <a:p xmlns:a="http://schemas.openxmlformats.org/drawingml/2006/main">
            <a:pPr algn="ctr">
              <a:defRPr sz="1800" b="0">
                <a:solidFill>
                  <a:srgbClr val="1A1A1A"/>
                </a:solidFill>
              </a:defRPr>
            </a:pPr>
            <a:r>
              <a:rPr sz="1800" b="0">
                <a:solidFill>
                  <a:srgbClr val="1A1A1A"/>
                </a:solidFill>
              </a:rPr>
              <a:t>Ingredients and nutrition</a:t>
            </a:r>
          </a:p>
          <a:p xmlns:a="http://schemas.openxmlformats.org/drawingml/2006/main">
            <a:pPr algn="ctr">
              <a:defRPr sz="1800" b="0">
                <a:solidFill>
                  <a:srgbClr val="1A1A1A"/>
                </a:solidFill>
              </a:defRPr>
            </a:pPr>
            <a:r>
              <a:rPr sz="1800" b="0">
                <a:solidFill>
                  <a:srgbClr val="1A1A1A"/>
                </a:solidFill>
              </a:rPr>
              <a:t>Importer details</a:t>
            </a:r>
          </a:p>
          <a:p xmlns:a="http://schemas.openxmlformats.org/drawingml/2006/main">
            <a:pPr algn="ctr">
              <a:defRPr sz="1800" b="0">
                <a:solidFill>
                  <a:srgbClr val="1A1A1A"/>
                </a:solidFill>
              </a:defRPr>
            </a:pPr>
            <a:r>
              <a:rPr sz="1800" b="0">
                <a:solidFill>
                  <a:srgbClr val="1A1A1A"/>
                </a:solidFill>
              </a:rPr>
              <a:t>Language and recycling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2084FAFC-E567-4D06-B1E0-4FCC5377FF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23950" y="5143500"/>
            <a:ext cx="9944100" cy="685800"/>
          </a:xfrm>
          <a:prstGeom xmlns:a="http://schemas.openxmlformats.org/drawingml/2006/main" prst="roundRect">
            <a:avLst>
              <a:gd name="adj" fmla="val 16667"/>
            </a:avLst>
          </a:prstGeom>
          <a:solidFill xmlns:a="http://schemas.openxmlformats.org/drawingml/2006/main">
            <a:srgbClr val="1A1A1A"/>
          </a:solidFill>
          <a:ln xmlns:a="http://schemas.openxmlformats.org/drawingml/2006/main" w="0">
            <a:noFill/>
            <a:prstDash val="solid"/>
          </a:ln>
        </p:spPr>
        <p:txBody xmlns:a="http://schemas.openxmlformats.org/drawingml/2006/main">
          <a:bodyPr/>
          <a:p/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89DE8360-049D-4170-ADBA-3C78971B4B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81125" y="5238750"/>
            <a:ext cx="9429750" cy="4953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FFFFFF"/>
                </a:solidFill>
              </a:defRPr>
            </a:pPr>
            <a:r>
              <a:rPr sz="1650" b="1">
                <a:solidFill>
                  <a:srgbClr val="FFFFFF"/>
                </a:solidFill>
              </a:rPr>
              <a:t>One coherent global brand — adapted through an approved local information module.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A768562D-DA87-4686-8A3B-DFAB6A9C966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210300"/>
            <a:ext cx="8096250" cy="1714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 anchor="ctr"/>
          <a:lstStyle xmlns:a="http://schemas.openxmlformats.org/drawingml/2006/main"/>
          <a:p xmlns:a="http://schemas.openxmlformats.org/drawingml/2006/main">
            <a:pPr algn="l">
              <a:defRPr sz="750" b="0">
                <a:solidFill>
                  <a:srgbClr val="6A645E"/>
                </a:solidFill>
              </a:defRPr>
            </a:pPr>
            <a:r>
              <a:rPr sz="750" b="0">
                <a:solidFill>
                  <a:srgbClr val="6A645E"/>
                </a:solidFill>
              </a:rPr>
              <a:t>Final ingredients, nutrition declarations and private-label specifications remain pending manufacturer confirmation.</a:t>
            </a:r>
          </a:p>
        </p:txBody>
      </p:sp>
      <p:sp xmlns:a="http://schemas.openxmlformats.org/drawingml/2006/main">
        <p:nvSpPr>
          <p:cNvPr id="13" name="TextBox 12"/>
          <p:cNvSpPr txBox="1"/>
          <p:nvPr/>
        </p:nvSpPr>
        <p:spPr>
          <a:xfrm>
            <a:off x="1920240" y="6711696"/>
            <a:ext cx="8351520" cy="100584"/>
          </a:xfrm>
          <a:prstGeom prst="rect">
            <a:avLst/>
          </a:prstGeom>
          <a:noFill/>
        </p:spPr>
        <p:txBody>
          <a:bodyPr wrap="none" lIns="0" rIns="0" tIns="0" bIns="0" anchor="ctr">
            <a:spAutoFit/>
          </a:bodyPr>
          <a:lstStyle/>
          <a:p>
            <a:pPr algn="ctr"/>
            <a:r>
              <a:rPr sz="530">
                <a:solidFill>
                  <a:srgbClr val="5F5B56"/>
                </a:solidFill>
                <a:latin typeface="Arial"/>
              </a:rPr>
              <a:t>PRELIMINARY DISTRIBUTOR MATERIAL - PROPRIETARY  |  © 2026 WOK FOODS (THAILAND) CO.,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48129847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WOK FOODS (THAILAND) CO., LTD.</dc:creator>
  <lastModifiedBy>WOK FOODS (THAILAND) CO., LTD.</lastModifiedBy>
  <dc:title>HAN:DROP Distributor Benefits Presentation</dc:title>
  <dcterms:created xsi:type="dcterms:W3CDTF">2026-07-12T05:08:58.7170000Z</dcterms:created>
  <dcterms:modified xsi:type="dcterms:W3CDTF">2026-07-12T05:08:58.7170000Z</dcterms:modified>
  <dc:subject>Preliminary distributor material. Proprietary to WOK FOODS (THAILAND) CO., LTD.</dc:subject>
  <keywords>HAN:DROP, Wok Foods, distributor, proprietary, copyright 2026</keywords>
  <dc:description>© 2026 WOK FOODS (THAILAND) CO., LTD. All rights reserved.</dc:description>
  <category>Distributor Use - Proprietary</category>
</coreProperties>
</file>